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76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FD67"/>
    <a:srgbClr val="3DFC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5298CC-5C17-D7E9-B591-81C462844944}" v="2" dt="2025-06-18T10:48:04.97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629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625088" y="2100198"/>
            <a:ext cx="4897755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3460" y="341948"/>
            <a:ext cx="2638896" cy="448477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829925" y="273354"/>
            <a:ext cx="1028887" cy="625397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349796" y="6143660"/>
            <a:ext cx="4490126" cy="59053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25448" y="1806702"/>
            <a:ext cx="7211059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13256" y="2557729"/>
            <a:ext cx="10564495" cy="34397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30" dirty="0"/>
              <a:t>Business</a:t>
            </a:r>
            <a:r>
              <a:rPr sz="4800" spc="-370" dirty="0"/>
              <a:t> </a:t>
            </a:r>
            <a:r>
              <a:rPr sz="4800" spc="365" dirty="0"/>
              <a:t>Model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3838447" y="3330702"/>
            <a:ext cx="5073650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03300" marR="5080" indent="-990600">
              <a:lnSpc>
                <a:spcPct val="100000"/>
              </a:lnSpc>
              <a:spcBef>
                <a:spcPts val="95"/>
              </a:spcBef>
              <a:tabLst>
                <a:tab pos="955675" algn="l"/>
                <a:tab pos="1200785" algn="l"/>
                <a:tab pos="1398270" algn="l"/>
                <a:tab pos="2796540" algn="l"/>
                <a:tab pos="3450590" algn="l"/>
              </a:tabLst>
            </a:pPr>
            <a:r>
              <a:rPr sz="1600" b="1" dirty="0">
                <a:latin typeface="Arial MT"/>
                <a:cs typeface="Arial MT"/>
              </a:rPr>
              <a:t>S</a:t>
            </a:r>
            <a:r>
              <a:rPr sz="1600" b="1" spc="-145" dirty="0">
                <a:latin typeface="Arial MT"/>
                <a:cs typeface="Arial MT"/>
              </a:rPr>
              <a:t> </a:t>
            </a:r>
            <a:r>
              <a:rPr sz="1600" b="1" dirty="0">
                <a:latin typeface="Arial MT"/>
                <a:cs typeface="Arial MT"/>
              </a:rPr>
              <a:t>e</a:t>
            </a:r>
            <a:r>
              <a:rPr sz="1600" b="1" spc="-150" dirty="0">
                <a:latin typeface="Arial MT"/>
                <a:cs typeface="Arial MT"/>
              </a:rPr>
              <a:t> </a:t>
            </a:r>
            <a:r>
              <a:rPr sz="1600" b="1" spc="-10" dirty="0">
                <a:latin typeface="Arial MT"/>
                <a:cs typeface="Arial MT"/>
              </a:rPr>
              <a:t>s</a:t>
            </a:r>
            <a:r>
              <a:rPr sz="1600" b="1" spc="-140" dirty="0">
                <a:latin typeface="Arial MT"/>
                <a:cs typeface="Arial MT"/>
              </a:rPr>
              <a:t> </a:t>
            </a:r>
            <a:r>
              <a:rPr sz="1600" b="1" dirty="0">
                <a:latin typeface="Arial MT"/>
                <a:cs typeface="Arial MT"/>
              </a:rPr>
              <a:t>i</a:t>
            </a:r>
            <a:r>
              <a:rPr sz="1600" b="1" spc="-140" dirty="0">
                <a:latin typeface="Arial MT"/>
                <a:cs typeface="Arial MT"/>
              </a:rPr>
              <a:t> </a:t>
            </a:r>
            <a:r>
              <a:rPr sz="1600" b="1" dirty="0">
                <a:latin typeface="Arial MT"/>
                <a:cs typeface="Arial MT"/>
              </a:rPr>
              <a:t>ó</a:t>
            </a:r>
            <a:r>
              <a:rPr sz="1600" b="1" spc="-145" dirty="0">
                <a:latin typeface="Arial MT"/>
                <a:cs typeface="Arial MT"/>
              </a:rPr>
              <a:t> </a:t>
            </a:r>
            <a:r>
              <a:rPr sz="1600" b="1" spc="-50" dirty="0">
                <a:latin typeface="Arial MT"/>
                <a:cs typeface="Arial MT"/>
              </a:rPr>
              <a:t>n</a:t>
            </a:r>
            <a:r>
              <a:rPr sz="1600" b="1" dirty="0">
                <a:latin typeface="Arial MT"/>
                <a:cs typeface="Arial MT"/>
              </a:rPr>
              <a:t>	</a:t>
            </a:r>
            <a:r>
              <a:rPr sz="1600" b="1" spc="-50" dirty="0">
                <a:latin typeface="Arial MT"/>
                <a:cs typeface="Arial MT"/>
              </a:rPr>
              <a:t>5</a:t>
            </a:r>
            <a:r>
              <a:rPr sz="1600" b="1" dirty="0">
                <a:latin typeface="Arial MT"/>
                <a:cs typeface="Arial MT"/>
              </a:rPr>
              <a:t>	</a:t>
            </a:r>
            <a:r>
              <a:rPr sz="1600" b="1" spc="-50" dirty="0">
                <a:latin typeface="Arial MT"/>
                <a:cs typeface="Arial MT"/>
              </a:rPr>
              <a:t>-</a:t>
            </a:r>
            <a:r>
              <a:rPr sz="1600" b="1" dirty="0">
                <a:latin typeface="Arial MT"/>
                <a:cs typeface="Arial MT"/>
              </a:rPr>
              <a:t>	</a:t>
            </a:r>
            <a:r>
              <a:rPr sz="1600" b="1" spc="-425" dirty="0">
                <a:latin typeface="Arial MT"/>
                <a:cs typeface="Arial MT"/>
              </a:rPr>
              <a:t> </a:t>
            </a:r>
            <a:r>
              <a:rPr sz="1600" b="1" dirty="0">
                <a:latin typeface="Arial MT"/>
                <a:cs typeface="Arial MT"/>
              </a:rPr>
              <a:t>F</a:t>
            </a:r>
            <a:r>
              <a:rPr sz="1600" b="1" spc="-150" dirty="0">
                <a:latin typeface="Arial MT"/>
                <a:cs typeface="Arial MT"/>
              </a:rPr>
              <a:t> </a:t>
            </a:r>
            <a:r>
              <a:rPr sz="1600" b="1" dirty="0">
                <a:latin typeface="Arial MT"/>
                <a:cs typeface="Arial MT"/>
              </a:rPr>
              <a:t>o</a:t>
            </a:r>
            <a:r>
              <a:rPr sz="1600" b="1" spc="-145" dirty="0">
                <a:latin typeface="Arial MT"/>
                <a:cs typeface="Arial MT"/>
              </a:rPr>
              <a:t> </a:t>
            </a:r>
            <a:r>
              <a:rPr sz="1600" b="1" spc="-20" dirty="0">
                <a:latin typeface="Arial MT"/>
                <a:cs typeface="Arial MT"/>
              </a:rPr>
              <a:t>r</a:t>
            </a:r>
            <a:r>
              <a:rPr sz="1600" b="1" spc="-150" dirty="0">
                <a:latin typeface="Arial MT"/>
                <a:cs typeface="Arial MT"/>
              </a:rPr>
              <a:t> </a:t>
            </a:r>
            <a:r>
              <a:rPr sz="1600" b="1" spc="-20" dirty="0">
                <a:latin typeface="Arial MT"/>
                <a:cs typeface="Arial MT"/>
              </a:rPr>
              <a:t>m</a:t>
            </a:r>
            <a:r>
              <a:rPr sz="1600" b="1" spc="-140" dirty="0">
                <a:latin typeface="Arial MT"/>
                <a:cs typeface="Arial MT"/>
              </a:rPr>
              <a:t> </a:t>
            </a:r>
            <a:r>
              <a:rPr sz="1600" b="1" dirty="0">
                <a:latin typeface="Arial MT"/>
                <a:cs typeface="Arial MT"/>
              </a:rPr>
              <a:t>a</a:t>
            </a:r>
            <a:r>
              <a:rPr sz="1600" b="1" spc="-150" dirty="0">
                <a:latin typeface="Arial MT"/>
                <a:cs typeface="Arial MT"/>
              </a:rPr>
              <a:t> </a:t>
            </a:r>
            <a:r>
              <a:rPr sz="1600" b="1" spc="-10" dirty="0">
                <a:latin typeface="Arial MT"/>
                <a:cs typeface="Arial MT"/>
              </a:rPr>
              <a:t>c</a:t>
            </a:r>
            <a:r>
              <a:rPr sz="1600" b="1" spc="-135" dirty="0">
                <a:latin typeface="Arial MT"/>
                <a:cs typeface="Arial MT"/>
              </a:rPr>
              <a:t> </a:t>
            </a:r>
            <a:r>
              <a:rPr sz="1600" b="1" dirty="0">
                <a:latin typeface="Arial MT"/>
                <a:cs typeface="Arial MT"/>
              </a:rPr>
              <a:t>i</a:t>
            </a:r>
            <a:r>
              <a:rPr sz="1600" b="1" spc="-140" dirty="0">
                <a:latin typeface="Arial MT"/>
                <a:cs typeface="Arial MT"/>
              </a:rPr>
              <a:t> </a:t>
            </a:r>
            <a:r>
              <a:rPr sz="1600" b="1" dirty="0">
                <a:latin typeface="Arial MT"/>
                <a:cs typeface="Arial MT"/>
              </a:rPr>
              <a:t>ó</a:t>
            </a:r>
            <a:r>
              <a:rPr sz="1600" b="1" spc="-145" dirty="0">
                <a:latin typeface="Arial MT"/>
                <a:cs typeface="Arial MT"/>
              </a:rPr>
              <a:t> </a:t>
            </a:r>
            <a:r>
              <a:rPr sz="1600" b="1" spc="-25" dirty="0">
                <a:latin typeface="Arial MT"/>
                <a:cs typeface="Arial MT"/>
              </a:rPr>
              <a:t>n</a:t>
            </a:r>
            <a:r>
              <a:rPr sz="1600" b="1" dirty="0">
                <a:latin typeface="Arial MT"/>
                <a:cs typeface="Arial MT"/>
              </a:rPr>
              <a:t>	</a:t>
            </a:r>
            <a:r>
              <a:rPr sz="1600" b="1" spc="-445" dirty="0">
                <a:latin typeface="Arial MT"/>
                <a:cs typeface="Arial MT"/>
              </a:rPr>
              <a:t> </a:t>
            </a:r>
            <a:r>
              <a:rPr sz="1600" b="1" dirty="0">
                <a:latin typeface="Arial MT"/>
                <a:cs typeface="Arial MT"/>
              </a:rPr>
              <a:t>p</a:t>
            </a:r>
            <a:r>
              <a:rPr sz="1600" b="1" spc="-150" dirty="0">
                <a:latin typeface="Arial MT"/>
                <a:cs typeface="Arial MT"/>
              </a:rPr>
              <a:t> </a:t>
            </a:r>
            <a:r>
              <a:rPr sz="1600" b="1" dirty="0">
                <a:latin typeface="Arial MT"/>
                <a:cs typeface="Arial MT"/>
              </a:rPr>
              <a:t>a</a:t>
            </a:r>
            <a:r>
              <a:rPr sz="1600" b="1" spc="-145" dirty="0">
                <a:latin typeface="Arial MT"/>
                <a:cs typeface="Arial MT"/>
              </a:rPr>
              <a:t> </a:t>
            </a:r>
            <a:r>
              <a:rPr sz="1600" b="1" spc="-20" dirty="0">
                <a:latin typeface="Arial MT"/>
                <a:cs typeface="Arial MT"/>
              </a:rPr>
              <a:t>r</a:t>
            </a:r>
            <a:r>
              <a:rPr sz="1600" b="1" spc="-150" dirty="0">
                <a:latin typeface="Arial MT"/>
                <a:cs typeface="Arial MT"/>
              </a:rPr>
              <a:t> </a:t>
            </a:r>
            <a:r>
              <a:rPr sz="1600" b="1" spc="-45" dirty="0">
                <a:latin typeface="Arial MT"/>
                <a:cs typeface="Arial MT"/>
              </a:rPr>
              <a:t>a</a:t>
            </a:r>
            <a:r>
              <a:rPr sz="1600" b="1" dirty="0">
                <a:latin typeface="Arial MT"/>
                <a:cs typeface="Arial MT"/>
              </a:rPr>
              <a:t>	A</a:t>
            </a:r>
            <a:r>
              <a:rPr sz="1600" b="1" spc="-145" dirty="0">
                <a:latin typeface="Arial MT"/>
                <a:cs typeface="Arial MT"/>
              </a:rPr>
              <a:t> </a:t>
            </a:r>
            <a:r>
              <a:rPr sz="1600" b="1" dirty="0">
                <a:latin typeface="Arial MT"/>
                <a:cs typeface="Arial MT"/>
              </a:rPr>
              <a:t>g</a:t>
            </a:r>
            <a:r>
              <a:rPr sz="1600" b="1" spc="-150" dirty="0">
                <a:latin typeface="Arial MT"/>
                <a:cs typeface="Arial MT"/>
              </a:rPr>
              <a:t> </a:t>
            </a:r>
            <a:r>
              <a:rPr sz="1600" b="1" dirty="0">
                <a:latin typeface="Arial MT"/>
                <a:cs typeface="Arial MT"/>
              </a:rPr>
              <a:t>e</a:t>
            </a:r>
            <a:r>
              <a:rPr sz="1600" b="1" spc="-150" dirty="0">
                <a:latin typeface="Arial MT"/>
                <a:cs typeface="Arial MT"/>
              </a:rPr>
              <a:t> </a:t>
            </a:r>
            <a:r>
              <a:rPr sz="1600" b="1" dirty="0">
                <a:latin typeface="Arial MT"/>
                <a:cs typeface="Arial MT"/>
              </a:rPr>
              <a:t>n</a:t>
            </a:r>
            <a:r>
              <a:rPr sz="1600" b="1" spc="-150" dirty="0">
                <a:latin typeface="Arial MT"/>
                <a:cs typeface="Arial MT"/>
              </a:rPr>
              <a:t> </a:t>
            </a:r>
            <a:r>
              <a:rPr sz="1600" b="1" spc="-10" dirty="0">
                <a:latin typeface="Arial MT"/>
                <a:cs typeface="Arial MT"/>
              </a:rPr>
              <a:t>t</a:t>
            </a:r>
            <a:r>
              <a:rPr sz="1600" b="1" spc="-150" dirty="0">
                <a:latin typeface="Arial MT"/>
                <a:cs typeface="Arial MT"/>
              </a:rPr>
              <a:t> </a:t>
            </a:r>
            <a:r>
              <a:rPr sz="1600" b="1" dirty="0">
                <a:latin typeface="Arial MT"/>
                <a:cs typeface="Arial MT"/>
              </a:rPr>
              <a:t>e</a:t>
            </a:r>
            <a:r>
              <a:rPr sz="1600" b="1" spc="-150" dirty="0">
                <a:latin typeface="Arial MT"/>
                <a:cs typeface="Arial MT"/>
              </a:rPr>
              <a:t> </a:t>
            </a:r>
            <a:r>
              <a:rPr sz="1600" b="1" spc="-50" dirty="0">
                <a:latin typeface="Arial MT"/>
                <a:cs typeface="Arial MT"/>
              </a:rPr>
              <a:t>s </a:t>
            </a:r>
            <a:r>
              <a:rPr sz="1600" b="1" dirty="0">
                <a:latin typeface="Arial MT"/>
                <a:cs typeface="Arial MT"/>
              </a:rPr>
              <a:t>d</a:t>
            </a:r>
            <a:r>
              <a:rPr sz="1600" b="1" spc="-150" dirty="0">
                <a:latin typeface="Arial MT"/>
                <a:cs typeface="Arial MT"/>
              </a:rPr>
              <a:t> </a:t>
            </a:r>
            <a:r>
              <a:rPr sz="1600" b="1" spc="-50" dirty="0">
                <a:latin typeface="Arial MT"/>
                <a:cs typeface="Arial MT"/>
              </a:rPr>
              <a:t>e</a:t>
            </a:r>
            <a:r>
              <a:rPr sz="1600" b="1" dirty="0">
                <a:latin typeface="Arial MT"/>
                <a:cs typeface="Arial MT"/>
              </a:rPr>
              <a:t>	D</a:t>
            </a:r>
            <a:r>
              <a:rPr sz="1600" b="1" spc="-150" dirty="0">
                <a:latin typeface="Arial MT"/>
                <a:cs typeface="Arial MT"/>
              </a:rPr>
              <a:t> </a:t>
            </a:r>
            <a:r>
              <a:rPr sz="1600" b="1" dirty="0">
                <a:latin typeface="Arial MT"/>
                <a:cs typeface="Arial MT"/>
              </a:rPr>
              <a:t>e</a:t>
            </a:r>
            <a:r>
              <a:rPr sz="1600" b="1" spc="-145" dirty="0">
                <a:latin typeface="Arial MT"/>
                <a:cs typeface="Arial MT"/>
              </a:rPr>
              <a:t> </a:t>
            </a:r>
            <a:r>
              <a:rPr sz="1600" b="1" spc="-10" dirty="0">
                <a:latin typeface="Arial MT"/>
                <a:cs typeface="Arial MT"/>
              </a:rPr>
              <a:t>s</a:t>
            </a:r>
            <a:r>
              <a:rPr sz="1600" b="1" spc="-140" dirty="0">
                <a:latin typeface="Arial MT"/>
                <a:cs typeface="Arial MT"/>
              </a:rPr>
              <a:t> </a:t>
            </a:r>
            <a:r>
              <a:rPr sz="1600" b="1" dirty="0">
                <a:latin typeface="Arial MT"/>
                <a:cs typeface="Arial MT"/>
              </a:rPr>
              <a:t>a</a:t>
            </a:r>
            <a:r>
              <a:rPr sz="1600" b="1" spc="-145" dirty="0">
                <a:latin typeface="Arial MT"/>
                <a:cs typeface="Arial MT"/>
              </a:rPr>
              <a:t> </a:t>
            </a:r>
            <a:r>
              <a:rPr sz="1600" b="1" spc="-20" dirty="0">
                <a:latin typeface="Arial MT"/>
                <a:cs typeface="Arial MT"/>
              </a:rPr>
              <a:t>r</a:t>
            </a:r>
            <a:r>
              <a:rPr sz="1600" b="1" spc="-145" dirty="0">
                <a:latin typeface="Arial MT"/>
                <a:cs typeface="Arial MT"/>
              </a:rPr>
              <a:t> </a:t>
            </a:r>
            <a:r>
              <a:rPr sz="1600" b="1" spc="-20" dirty="0">
                <a:latin typeface="Arial MT"/>
                <a:cs typeface="Arial MT"/>
              </a:rPr>
              <a:t>r</a:t>
            </a:r>
            <a:r>
              <a:rPr sz="1600" b="1" spc="-150" dirty="0">
                <a:latin typeface="Arial MT"/>
                <a:cs typeface="Arial MT"/>
              </a:rPr>
              <a:t> </a:t>
            </a:r>
            <a:r>
              <a:rPr sz="1600" b="1" dirty="0">
                <a:latin typeface="Arial MT"/>
                <a:cs typeface="Arial MT"/>
              </a:rPr>
              <a:t>o</a:t>
            </a:r>
            <a:r>
              <a:rPr sz="1600" b="1" spc="-145" dirty="0">
                <a:latin typeface="Arial MT"/>
                <a:cs typeface="Arial MT"/>
              </a:rPr>
              <a:t> </a:t>
            </a:r>
            <a:r>
              <a:rPr sz="1600" b="1" dirty="0">
                <a:latin typeface="Arial MT"/>
                <a:cs typeface="Arial MT"/>
              </a:rPr>
              <a:t>l</a:t>
            </a:r>
            <a:r>
              <a:rPr sz="1600" b="1" spc="-140" dirty="0">
                <a:latin typeface="Arial MT"/>
                <a:cs typeface="Arial MT"/>
              </a:rPr>
              <a:t> </a:t>
            </a:r>
            <a:r>
              <a:rPr sz="1600" b="1" dirty="0">
                <a:latin typeface="Arial MT"/>
                <a:cs typeface="Arial MT"/>
              </a:rPr>
              <a:t>l</a:t>
            </a:r>
            <a:r>
              <a:rPr sz="1600" b="1" spc="-135" dirty="0">
                <a:latin typeface="Arial MT"/>
                <a:cs typeface="Arial MT"/>
              </a:rPr>
              <a:t> </a:t>
            </a:r>
            <a:r>
              <a:rPr sz="1600" b="1" spc="-50" dirty="0">
                <a:latin typeface="Arial MT"/>
                <a:cs typeface="Arial MT"/>
              </a:rPr>
              <a:t>o</a:t>
            </a:r>
            <a:r>
              <a:rPr sz="1600" b="1" dirty="0">
                <a:latin typeface="Arial MT"/>
                <a:cs typeface="Arial MT"/>
              </a:rPr>
              <a:t>	</a:t>
            </a:r>
            <a:r>
              <a:rPr sz="1600" b="1" spc="-10" dirty="0">
                <a:latin typeface="Arial MT"/>
                <a:cs typeface="Arial MT"/>
              </a:rPr>
              <a:t>L</a:t>
            </a:r>
            <a:r>
              <a:rPr sz="1600" b="1" spc="-150" dirty="0">
                <a:latin typeface="Arial MT"/>
                <a:cs typeface="Arial MT"/>
              </a:rPr>
              <a:t> </a:t>
            </a:r>
            <a:r>
              <a:rPr sz="1600" b="1" dirty="0">
                <a:latin typeface="Arial MT"/>
                <a:cs typeface="Arial MT"/>
              </a:rPr>
              <a:t>o</a:t>
            </a:r>
            <a:r>
              <a:rPr sz="1600" b="1" spc="-150" dirty="0">
                <a:latin typeface="Arial MT"/>
                <a:cs typeface="Arial MT"/>
              </a:rPr>
              <a:t> </a:t>
            </a:r>
            <a:r>
              <a:rPr sz="1600" b="1" spc="-10" dirty="0">
                <a:latin typeface="Arial MT"/>
                <a:cs typeface="Arial MT"/>
              </a:rPr>
              <a:t>c</a:t>
            </a:r>
            <a:r>
              <a:rPr sz="1600" b="1" spc="-140" dirty="0">
                <a:latin typeface="Arial MT"/>
                <a:cs typeface="Arial MT"/>
              </a:rPr>
              <a:t> </a:t>
            </a:r>
            <a:r>
              <a:rPr sz="1600" b="1" dirty="0">
                <a:latin typeface="Arial MT"/>
                <a:cs typeface="Arial MT"/>
              </a:rPr>
              <a:t>a</a:t>
            </a:r>
            <a:r>
              <a:rPr sz="1600" b="1" spc="-150" dirty="0">
                <a:latin typeface="Arial MT"/>
                <a:cs typeface="Arial MT"/>
              </a:rPr>
              <a:t> </a:t>
            </a:r>
            <a:r>
              <a:rPr sz="1600" b="1" spc="-50" dirty="0">
                <a:latin typeface="Arial MT"/>
                <a:cs typeface="Arial MT"/>
              </a:rPr>
              <a:t>l</a:t>
            </a:r>
            <a:endParaRPr sz="1600" b="1">
              <a:latin typeface="Arial MT"/>
              <a:cs typeface="Arial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43246" y="3091179"/>
            <a:ext cx="2884805" cy="8890"/>
          </a:xfrm>
          <a:custGeom>
            <a:avLst/>
            <a:gdLst/>
            <a:ahLst/>
            <a:cxnLst/>
            <a:rect l="l" t="t" r="r" b="b"/>
            <a:pathLst>
              <a:path w="2884804" h="8889">
                <a:moveTo>
                  <a:pt x="0" y="0"/>
                </a:moveTo>
                <a:lnTo>
                  <a:pt x="2884551" y="8890"/>
                </a:lnTo>
              </a:path>
            </a:pathLst>
          </a:custGeom>
          <a:ln w="9525">
            <a:solidFill>
              <a:srgbClr val="96C9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8996" y="963879"/>
            <a:ext cx="103759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latin typeface="Arial MT"/>
                <a:cs typeface="Arial MT"/>
              </a:rPr>
              <a:t>05</a:t>
            </a:r>
            <a:endParaRPr sz="72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28140" y="2278507"/>
            <a:ext cx="357759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60" dirty="0">
                <a:latin typeface="Verdana"/>
                <a:cs typeface="Verdana"/>
              </a:rPr>
              <a:t>Propuesta</a:t>
            </a:r>
            <a:r>
              <a:rPr sz="3000" spc="-210" dirty="0">
                <a:latin typeface="Verdana"/>
                <a:cs typeface="Verdana"/>
              </a:rPr>
              <a:t> </a:t>
            </a:r>
            <a:r>
              <a:rPr sz="3000" spc="160" dirty="0">
                <a:latin typeface="Verdana"/>
                <a:cs typeface="Verdana"/>
              </a:rPr>
              <a:t>de</a:t>
            </a:r>
            <a:r>
              <a:rPr sz="3000" spc="-204" dirty="0">
                <a:latin typeface="Verdana"/>
                <a:cs typeface="Verdana"/>
              </a:rPr>
              <a:t> </a:t>
            </a:r>
            <a:r>
              <a:rPr sz="3000" spc="-10" dirty="0">
                <a:latin typeface="Verdana"/>
                <a:cs typeface="Verdana"/>
              </a:rPr>
              <a:t>Valor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15948" y="3134613"/>
            <a:ext cx="891857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ndara"/>
                <a:cs typeface="Candara"/>
              </a:rPr>
              <a:t>Ejercicio</a:t>
            </a:r>
            <a:r>
              <a:rPr sz="1600" b="1" spc="-45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práctico:</a:t>
            </a:r>
            <a:endParaRPr sz="1600">
              <a:latin typeface="Candara"/>
              <a:cs typeface="Candara"/>
            </a:endParaRPr>
          </a:p>
          <a:p>
            <a:pPr marL="469265" marR="5080" indent="-228600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469265" algn="l"/>
              </a:tabLst>
            </a:pPr>
            <a:r>
              <a:rPr sz="1600" dirty="0">
                <a:latin typeface="Candara"/>
                <a:cs typeface="Candara"/>
              </a:rPr>
              <a:t>En</a:t>
            </a:r>
            <a:r>
              <a:rPr sz="1600" spc="2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equipos</a:t>
            </a:r>
            <a:r>
              <a:rPr sz="1600" spc="2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definiréis</a:t>
            </a:r>
            <a:r>
              <a:rPr sz="1600" spc="20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</a:t>
            </a:r>
            <a:r>
              <a:rPr sz="1600" spc="20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propuesta</a:t>
            </a:r>
            <a:r>
              <a:rPr sz="1600" spc="2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2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valor</a:t>
            </a:r>
            <a:r>
              <a:rPr sz="1600" spc="21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21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un</a:t>
            </a:r>
            <a:r>
              <a:rPr sz="1600" spc="20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negocio</a:t>
            </a:r>
            <a:r>
              <a:rPr sz="1600" spc="204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elegido</a:t>
            </a:r>
            <a:r>
              <a:rPr sz="1600" spc="204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y</a:t>
            </a:r>
            <a:r>
              <a:rPr sz="1600" spc="2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</a:t>
            </a:r>
            <a:r>
              <a:rPr sz="1600" spc="21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presentaréis</a:t>
            </a:r>
            <a:r>
              <a:rPr sz="1600" spc="229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en</a:t>
            </a:r>
            <a:r>
              <a:rPr sz="1600" spc="20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3</a:t>
            </a:r>
            <a:r>
              <a:rPr sz="1600" spc="21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frases concisas.</a:t>
            </a:r>
            <a:endParaRPr sz="1600"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7919" y="663016"/>
            <a:ext cx="103822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latin typeface="Arial MT"/>
                <a:cs typeface="Arial MT"/>
              </a:rPr>
              <a:t>06</a:t>
            </a:r>
            <a:endParaRPr sz="72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9539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Segmentos</a:t>
            </a:r>
            <a:r>
              <a:rPr spc="-215" dirty="0"/>
              <a:t> </a:t>
            </a:r>
            <a:r>
              <a:rPr spc="160" dirty="0"/>
              <a:t>de</a:t>
            </a:r>
            <a:r>
              <a:rPr spc="-210" dirty="0"/>
              <a:t> </a:t>
            </a:r>
            <a:r>
              <a:rPr spc="-30" dirty="0"/>
              <a:t>Clientes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25727" y="2410285"/>
            <a:ext cx="8095615" cy="3505200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935"/>
              </a:spcBef>
            </a:pPr>
            <a:r>
              <a:rPr sz="1400" dirty="0">
                <a:latin typeface="Candara"/>
                <a:cs typeface="Candara"/>
              </a:rPr>
              <a:t>Un</a:t>
            </a:r>
            <a:r>
              <a:rPr sz="1400" spc="250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negocio</a:t>
            </a:r>
            <a:r>
              <a:rPr sz="1400" spc="265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debe</a:t>
            </a:r>
            <a:r>
              <a:rPr sz="1400" spc="260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identificar</a:t>
            </a:r>
            <a:r>
              <a:rPr sz="1400" spc="250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claramente</a:t>
            </a:r>
            <a:r>
              <a:rPr sz="1400" spc="260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a</a:t>
            </a:r>
            <a:r>
              <a:rPr sz="1400" spc="254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sus</a:t>
            </a:r>
            <a:r>
              <a:rPr sz="1400" spc="254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segmentos</a:t>
            </a:r>
            <a:r>
              <a:rPr sz="1400" spc="270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de</a:t>
            </a:r>
            <a:r>
              <a:rPr sz="1400" spc="260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clientes</a:t>
            </a:r>
            <a:r>
              <a:rPr sz="1400" spc="254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para</a:t>
            </a:r>
            <a:r>
              <a:rPr sz="1400" spc="254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entender</a:t>
            </a:r>
            <a:r>
              <a:rPr sz="1400" spc="250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sus</a:t>
            </a:r>
            <a:r>
              <a:rPr sz="1400" spc="260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necesidades</a:t>
            </a:r>
            <a:r>
              <a:rPr sz="1400" spc="254" dirty="0">
                <a:latin typeface="Candara"/>
                <a:cs typeface="Candara"/>
              </a:rPr>
              <a:t> </a:t>
            </a:r>
            <a:r>
              <a:rPr sz="1400" spc="-50" dirty="0">
                <a:latin typeface="Candara"/>
                <a:cs typeface="Candara"/>
              </a:rPr>
              <a:t>y</a:t>
            </a:r>
            <a:endParaRPr sz="1400">
              <a:latin typeface="Candara"/>
              <a:cs typeface="Candara"/>
            </a:endParaRPr>
          </a:p>
          <a:p>
            <a:pPr marL="24765">
              <a:lnSpc>
                <a:spcPct val="100000"/>
              </a:lnSpc>
              <a:spcBef>
                <a:spcPts val="840"/>
              </a:spcBef>
            </a:pPr>
            <a:r>
              <a:rPr sz="1400" spc="-10" dirty="0">
                <a:latin typeface="Candara"/>
                <a:cs typeface="Candara"/>
              </a:rPr>
              <a:t>comportamientos.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1270"/>
              </a:spcBef>
            </a:pPr>
            <a:endParaRPr sz="1400">
              <a:latin typeface="Candara"/>
              <a:cs typeface="Candara"/>
            </a:endParaRPr>
          </a:p>
          <a:p>
            <a:pPr marL="298450" indent="-171450">
              <a:lnSpc>
                <a:spcPct val="100000"/>
              </a:lnSpc>
              <a:buFont typeface="Arial MT"/>
              <a:buChar char="•"/>
              <a:tabLst>
                <a:tab pos="298450" algn="l"/>
              </a:tabLst>
            </a:pPr>
            <a:r>
              <a:rPr sz="1400" b="1" dirty="0">
                <a:latin typeface="Candara"/>
                <a:cs typeface="Candara"/>
              </a:rPr>
              <a:t>Masivo:</a:t>
            </a:r>
            <a:r>
              <a:rPr sz="1400" b="1" spc="-20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Un</a:t>
            </a:r>
            <a:r>
              <a:rPr sz="1400" spc="-50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amplio</a:t>
            </a:r>
            <a:r>
              <a:rPr sz="1400" spc="-30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mercado</a:t>
            </a:r>
            <a:r>
              <a:rPr sz="1400" spc="-30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con</a:t>
            </a:r>
            <a:r>
              <a:rPr sz="1400" spc="-35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necesidades</a:t>
            </a:r>
            <a:r>
              <a:rPr sz="1400" spc="-25" dirty="0">
                <a:latin typeface="Candara"/>
                <a:cs typeface="Candara"/>
              </a:rPr>
              <a:t> </a:t>
            </a:r>
            <a:r>
              <a:rPr sz="1400" spc="-10" dirty="0">
                <a:latin typeface="Candara"/>
                <a:cs typeface="Candara"/>
              </a:rPr>
              <a:t>similares.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175"/>
              </a:spcBef>
              <a:buFont typeface="Arial MT"/>
              <a:buChar char="•"/>
            </a:pPr>
            <a:endParaRPr sz="1400">
              <a:latin typeface="Candara"/>
              <a:cs typeface="Candara"/>
            </a:endParaRPr>
          </a:p>
          <a:p>
            <a:pPr marL="298450" indent="-171450">
              <a:lnSpc>
                <a:spcPct val="100000"/>
              </a:lnSpc>
              <a:buFont typeface="Arial MT"/>
              <a:buChar char="•"/>
              <a:tabLst>
                <a:tab pos="298450" algn="l"/>
              </a:tabLst>
            </a:pPr>
            <a:r>
              <a:rPr sz="1400" b="1" dirty="0">
                <a:latin typeface="Candara"/>
                <a:cs typeface="Candara"/>
              </a:rPr>
              <a:t>Nicho:</a:t>
            </a:r>
            <a:r>
              <a:rPr sz="1400" b="1" spc="-25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Un</a:t>
            </a:r>
            <a:r>
              <a:rPr sz="1400" spc="-40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segmento</a:t>
            </a:r>
            <a:r>
              <a:rPr sz="1400" spc="-40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específico</a:t>
            </a:r>
            <a:r>
              <a:rPr sz="1400" spc="-50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con</a:t>
            </a:r>
            <a:r>
              <a:rPr sz="1400" spc="-30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necesidades</a:t>
            </a:r>
            <a:r>
              <a:rPr sz="1400" spc="-15" dirty="0">
                <a:latin typeface="Candara"/>
                <a:cs typeface="Candara"/>
              </a:rPr>
              <a:t> </a:t>
            </a:r>
            <a:r>
              <a:rPr sz="1400" spc="-10" dirty="0">
                <a:latin typeface="Candara"/>
                <a:cs typeface="Candara"/>
              </a:rPr>
              <a:t>particulares.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165"/>
              </a:spcBef>
              <a:buFont typeface="Arial MT"/>
              <a:buChar char="•"/>
            </a:pPr>
            <a:endParaRPr sz="1400">
              <a:latin typeface="Candara"/>
              <a:cs typeface="Candara"/>
            </a:endParaRPr>
          </a:p>
          <a:p>
            <a:pPr marL="298450" indent="-171450">
              <a:lnSpc>
                <a:spcPct val="100000"/>
              </a:lnSpc>
              <a:buFont typeface="Arial MT"/>
              <a:buChar char="•"/>
              <a:tabLst>
                <a:tab pos="298450" algn="l"/>
              </a:tabLst>
            </a:pPr>
            <a:r>
              <a:rPr sz="1400" b="1" dirty="0">
                <a:latin typeface="Candara"/>
                <a:cs typeface="Candara"/>
              </a:rPr>
              <a:t>Segmentado:</a:t>
            </a:r>
            <a:r>
              <a:rPr sz="1400" b="1" spc="-25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Diferentes</a:t>
            </a:r>
            <a:r>
              <a:rPr sz="1400" spc="-65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grupos</a:t>
            </a:r>
            <a:r>
              <a:rPr sz="1400" spc="-50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con</a:t>
            </a:r>
            <a:r>
              <a:rPr sz="1400" spc="-45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características</a:t>
            </a:r>
            <a:r>
              <a:rPr sz="1400" spc="-25" dirty="0">
                <a:latin typeface="Candara"/>
                <a:cs typeface="Candara"/>
              </a:rPr>
              <a:t> </a:t>
            </a:r>
            <a:r>
              <a:rPr sz="1400" spc="-10" dirty="0">
                <a:latin typeface="Candara"/>
                <a:cs typeface="Candara"/>
              </a:rPr>
              <a:t>similares.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175"/>
              </a:spcBef>
              <a:buFont typeface="Arial MT"/>
              <a:buChar char="•"/>
            </a:pPr>
            <a:endParaRPr sz="1400">
              <a:latin typeface="Candara"/>
              <a:cs typeface="Candara"/>
            </a:endParaRPr>
          </a:p>
          <a:p>
            <a:pPr marL="298450" indent="-171450">
              <a:lnSpc>
                <a:spcPct val="100000"/>
              </a:lnSpc>
              <a:buFont typeface="Arial MT"/>
              <a:buChar char="•"/>
              <a:tabLst>
                <a:tab pos="298450" algn="l"/>
              </a:tabLst>
            </a:pPr>
            <a:r>
              <a:rPr sz="1400" b="1" dirty="0">
                <a:latin typeface="Candara"/>
                <a:cs typeface="Candara"/>
              </a:rPr>
              <a:t>Diversificado:</a:t>
            </a:r>
            <a:r>
              <a:rPr sz="1400" b="1" spc="-25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Clientes</a:t>
            </a:r>
            <a:r>
              <a:rPr sz="1400" spc="-30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con</a:t>
            </a:r>
            <a:r>
              <a:rPr sz="1400" spc="-35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necesidades</a:t>
            </a:r>
            <a:r>
              <a:rPr sz="1400" spc="-35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y</a:t>
            </a:r>
            <a:r>
              <a:rPr sz="1400" spc="-30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problemas</a:t>
            </a:r>
            <a:r>
              <a:rPr sz="1400" spc="-40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muy</a:t>
            </a:r>
            <a:r>
              <a:rPr sz="1400" spc="-45" dirty="0">
                <a:latin typeface="Candara"/>
                <a:cs typeface="Candara"/>
              </a:rPr>
              <a:t> </a:t>
            </a:r>
            <a:r>
              <a:rPr sz="1400" spc="-10" dirty="0">
                <a:latin typeface="Candara"/>
                <a:cs typeface="Candara"/>
              </a:rPr>
              <a:t>distintos.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175"/>
              </a:spcBef>
              <a:buFont typeface="Arial MT"/>
              <a:buChar char="•"/>
            </a:pPr>
            <a:endParaRPr sz="1400">
              <a:latin typeface="Candara"/>
              <a:cs typeface="Candara"/>
            </a:endParaRPr>
          </a:p>
          <a:p>
            <a:pPr marL="298450" indent="-171450">
              <a:lnSpc>
                <a:spcPct val="100000"/>
              </a:lnSpc>
              <a:buFont typeface="Arial MT"/>
              <a:buChar char="•"/>
              <a:tabLst>
                <a:tab pos="298450" algn="l"/>
              </a:tabLst>
            </a:pPr>
            <a:r>
              <a:rPr sz="1400" b="1" dirty="0">
                <a:latin typeface="Candara"/>
                <a:cs typeface="Candara"/>
              </a:rPr>
              <a:t>Plataformas</a:t>
            </a:r>
            <a:r>
              <a:rPr sz="1400" b="1" spc="-5" dirty="0">
                <a:latin typeface="Candara"/>
                <a:cs typeface="Candara"/>
              </a:rPr>
              <a:t> </a:t>
            </a:r>
            <a:r>
              <a:rPr sz="1400" b="1" dirty="0">
                <a:latin typeface="Candara"/>
                <a:cs typeface="Candara"/>
              </a:rPr>
              <a:t>multilaterales:</a:t>
            </a:r>
            <a:r>
              <a:rPr sz="1400" b="1" spc="-5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Clientes</a:t>
            </a:r>
            <a:r>
              <a:rPr sz="1400" spc="-15" dirty="0">
                <a:latin typeface="Candara"/>
                <a:cs typeface="Candara"/>
              </a:rPr>
              <a:t> </a:t>
            </a:r>
            <a:r>
              <a:rPr sz="1400" spc="-10" dirty="0">
                <a:latin typeface="Candara"/>
                <a:cs typeface="Candara"/>
              </a:rPr>
              <a:t>interdependientes,</a:t>
            </a:r>
            <a:r>
              <a:rPr sz="1400" spc="-35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como</a:t>
            </a:r>
            <a:r>
              <a:rPr sz="1400" spc="-15" dirty="0">
                <a:latin typeface="Candara"/>
                <a:cs typeface="Candara"/>
              </a:rPr>
              <a:t> </a:t>
            </a:r>
            <a:r>
              <a:rPr sz="1400" dirty="0">
                <a:latin typeface="Candara"/>
                <a:cs typeface="Candara"/>
              </a:rPr>
              <a:t>en</a:t>
            </a:r>
            <a:r>
              <a:rPr sz="1400" spc="-60" dirty="0">
                <a:latin typeface="Candara"/>
                <a:cs typeface="Candara"/>
              </a:rPr>
              <a:t> </a:t>
            </a:r>
            <a:r>
              <a:rPr sz="1400" spc="-10" dirty="0">
                <a:latin typeface="Candara"/>
                <a:cs typeface="Candara"/>
              </a:rPr>
              <a:t>marketplaces.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400">
              <a:latin typeface="Candara"/>
              <a:cs typeface="Candara"/>
            </a:endParaRPr>
          </a:p>
          <a:p>
            <a:pPr marL="12700">
              <a:lnSpc>
                <a:spcPct val="100000"/>
              </a:lnSpc>
            </a:pPr>
            <a:r>
              <a:rPr sz="1400" b="1" i="1" dirty="0">
                <a:latin typeface="Candara"/>
                <a:cs typeface="Candara"/>
              </a:rPr>
              <a:t>¿Sabrías</a:t>
            </a:r>
            <a:r>
              <a:rPr sz="1400" b="1" i="1" spc="-35" dirty="0">
                <a:latin typeface="Candara"/>
                <a:cs typeface="Candara"/>
              </a:rPr>
              <a:t> </a:t>
            </a:r>
            <a:r>
              <a:rPr sz="1400" b="1" i="1" dirty="0">
                <a:latin typeface="Candara"/>
                <a:cs typeface="Candara"/>
              </a:rPr>
              <a:t>describir</a:t>
            </a:r>
            <a:r>
              <a:rPr sz="1400" b="1" i="1" spc="-20" dirty="0">
                <a:latin typeface="Candara"/>
                <a:cs typeface="Candara"/>
              </a:rPr>
              <a:t> </a:t>
            </a:r>
            <a:r>
              <a:rPr sz="1400" b="1" i="1" dirty="0">
                <a:latin typeface="Candara"/>
                <a:cs typeface="Candara"/>
              </a:rPr>
              <a:t>los</a:t>
            </a:r>
            <a:r>
              <a:rPr sz="1400" b="1" i="1" spc="-35" dirty="0">
                <a:latin typeface="Candara"/>
                <a:cs typeface="Candara"/>
              </a:rPr>
              <a:t> </a:t>
            </a:r>
            <a:r>
              <a:rPr sz="1400" b="1" i="1" dirty="0">
                <a:latin typeface="Candara"/>
                <a:cs typeface="Candara"/>
              </a:rPr>
              <a:t>segmentos</a:t>
            </a:r>
            <a:r>
              <a:rPr sz="1400" b="1" i="1" spc="-25" dirty="0">
                <a:latin typeface="Candara"/>
                <a:cs typeface="Candara"/>
              </a:rPr>
              <a:t> </a:t>
            </a:r>
            <a:r>
              <a:rPr sz="1400" b="1" i="1" dirty="0">
                <a:latin typeface="Candara"/>
                <a:cs typeface="Candara"/>
              </a:rPr>
              <a:t>de</a:t>
            </a:r>
            <a:r>
              <a:rPr sz="1400" b="1" i="1" spc="-15" dirty="0">
                <a:latin typeface="Candara"/>
                <a:cs typeface="Candara"/>
              </a:rPr>
              <a:t> </a:t>
            </a:r>
            <a:r>
              <a:rPr sz="1400" b="1" i="1" dirty="0">
                <a:latin typeface="Candara"/>
                <a:cs typeface="Candara"/>
              </a:rPr>
              <a:t>clientes</a:t>
            </a:r>
            <a:r>
              <a:rPr sz="1400" b="1" i="1" spc="-15" dirty="0">
                <a:latin typeface="Candara"/>
                <a:cs typeface="Candara"/>
              </a:rPr>
              <a:t> </a:t>
            </a:r>
            <a:r>
              <a:rPr sz="1400" b="1" i="1" dirty="0">
                <a:latin typeface="Candara"/>
                <a:cs typeface="Candara"/>
              </a:rPr>
              <a:t>de</a:t>
            </a:r>
            <a:r>
              <a:rPr sz="1400" b="1" i="1" spc="-15" dirty="0">
                <a:latin typeface="Candara"/>
                <a:cs typeface="Candara"/>
              </a:rPr>
              <a:t> </a:t>
            </a:r>
            <a:r>
              <a:rPr sz="1400" b="1" i="1" dirty="0">
                <a:latin typeface="Candara"/>
                <a:cs typeface="Candara"/>
              </a:rPr>
              <a:t>una</a:t>
            </a:r>
            <a:r>
              <a:rPr sz="1400" b="1" i="1" spc="-15" dirty="0">
                <a:latin typeface="Candara"/>
                <a:cs typeface="Candara"/>
              </a:rPr>
              <a:t> </a:t>
            </a:r>
            <a:r>
              <a:rPr sz="1400" b="1" i="1" dirty="0">
                <a:latin typeface="Candara"/>
                <a:cs typeface="Candara"/>
              </a:rPr>
              <a:t>startup</a:t>
            </a:r>
            <a:r>
              <a:rPr sz="1400" b="1" i="1" spc="-30" dirty="0">
                <a:latin typeface="Candara"/>
                <a:cs typeface="Candara"/>
              </a:rPr>
              <a:t> </a:t>
            </a:r>
            <a:r>
              <a:rPr sz="1400" b="1" i="1" dirty="0">
                <a:latin typeface="Candara"/>
                <a:cs typeface="Candara"/>
              </a:rPr>
              <a:t>conocida</a:t>
            </a:r>
            <a:r>
              <a:rPr sz="1400" b="1" i="1" spc="-15" dirty="0">
                <a:latin typeface="Candara"/>
                <a:cs typeface="Candara"/>
              </a:rPr>
              <a:t> </a:t>
            </a:r>
            <a:r>
              <a:rPr sz="1400" b="1" i="1" dirty="0">
                <a:latin typeface="Candara"/>
                <a:cs typeface="Candara"/>
              </a:rPr>
              <a:t>y</a:t>
            </a:r>
            <a:r>
              <a:rPr sz="1400" b="1" i="1" spc="-10" dirty="0">
                <a:latin typeface="Candara"/>
                <a:cs typeface="Candara"/>
              </a:rPr>
              <a:t> </a:t>
            </a:r>
            <a:r>
              <a:rPr sz="1400" b="1" i="1" dirty="0">
                <a:latin typeface="Candara"/>
                <a:cs typeface="Candara"/>
              </a:rPr>
              <a:t>explicar</a:t>
            </a:r>
            <a:r>
              <a:rPr sz="1400" b="1" i="1" spc="-30" dirty="0">
                <a:latin typeface="Candara"/>
                <a:cs typeface="Candara"/>
              </a:rPr>
              <a:t> </a:t>
            </a:r>
            <a:r>
              <a:rPr sz="1400" b="1" i="1" dirty="0">
                <a:latin typeface="Candara"/>
                <a:cs typeface="Candara"/>
              </a:rPr>
              <a:t>por</a:t>
            </a:r>
            <a:r>
              <a:rPr sz="1400" b="1" i="1" spc="-10" dirty="0">
                <a:latin typeface="Candara"/>
                <a:cs typeface="Candara"/>
              </a:rPr>
              <a:t> </a:t>
            </a:r>
            <a:r>
              <a:rPr sz="1400" b="1" i="1" dirty="0">
                <a:latin typeface="Candara"/>
                <a:cs typeface="Candara"/>
              </a:rPr>
              <a:t>qué</a:t>
            </a:r>
            <a:r>
              <a:rPr sz="1400" b="1" i="1" spc="-20" dirty="0">
                <a:latin typeface="Candara"/>
                <a:cs typeface="Candara"/>
              </a:rPr>
              <a:t> </a:t>
            </a:r>
            <a:r>
              <a:rPr sz="1400" b="1" i="1" dirty="0">
                <a:latin typeface="Candara"/>
                <a:cs typeface="Candara"/>
              </a:rPr>
              <a:t>fueron</a:t>
            </a:r>
            <a:r>
              <a:rPr sz="1400" b="1" i="1" spc="-20" dirty="0">
                <a:latin typeface="Candara"/>
                <a:cs typeface="Candara"/>
              </a:rPr>
              <a:t> </a:t>
            </a:r>
            <a:r>
              <a:rPr sz="1400" b="1" i="1" spc="-10" dirty="0">
                <a:latin typeface="Candara"/>
                <a:cs typeface="Candara"/>
              </a:rPr>
              <a:t>seleccionados?</a:t>
            </a:r>
            <a:endParaRPr sz="1400"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9716" y="764235"/>
            <a:ext cx="103822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latin typeface="Arial MT"/>
                <a:cs typeface="Arial MT"/>
              </a:rPr>
              <a:t>07</a:t>
            </a:r>
            <a:endParaRPr sz="72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9716" y="2116277"/>
            <a:ext cx="9871075" cy="3390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0" dirty="0">
                <a:latin typeface="Verdana"/>
                <a:cs typeface="Verdana"/>
              </a:rPr>
              <a:t>Canales</a:t>
            </a:r>
            <a:endParaRPr sz="3000">
              <a:latin typeface="Verdana"/>
              <a:cs typeface="Verdana"/>
            </a:endParaRPr>
          </a:p>
          <a:p>
            <a:pPr marL="36830">
              <a:lnSpc>
                <a:spcPct val="100000"/>
              </a:lnSpc>
              <a:spcBef>
                <a:spcPts val="1775"/>
              </a:spcBef>
            </a:pPr>
            <a:r>
              <a:rPr sz="1600" dirty="0">
                <a:latin typeface="Candara"/>
                <a:cs typeface="Candara"/>
              </a:rPr>
              <a:t>Los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canales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describen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cómo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una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empresa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entrega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su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propuesta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valor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sus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clientes.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Pueden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ser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físicos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o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digitales.</a:t>
            </a:r>
            <a:endParaRPr sz="1600">
              <a:latin typeface="Candara"/>
              <a:cs typeface="Candara"/>
            </a:endParaRPr>
          </a:p>
          <a:p>
            <a:pPr marL="379730" indent="-342900">
              <a:lnSpc>
                <a:spcPct val="100000"/>
              </a:lnSpc>
              <a:spcBef>
                <a:spcPts val="1920"/>
              </a:spcBef>
              <a:buAutoNum type="arabicPeriod"/>
              <a:tabLst>
                <a:tab pos="379730" algn="l"/>
              </a:tabLst>
            </a:pPr>
            <a:r>
              <a:rPr sz="1600" b="1" dirty="0">
                <a:latin typeface="Candara"/>
                <a:cs typeface="Candara"/>
              </a:rPr>
              <a:t>Tipos</a:t>
            </a:r>
            <a:r>
              <a:rPr sz="1600" b="1" spc="-40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de</a:t>
            </a:r>
            <a:r>
              <a:rPr sz="1600" b="1" spc="-75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canales:</a:t>
            </a:r>
            <a:endParaRPr sz="1600">
              <a:latin typeface="Candara"/>
              <a:cs typeface="Candara"/>
            </a:endParaRPr>
          </a:p>
          <a:p>
            <a:pPr marL="551815" lvl="1" indent="-227965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551815" algn="l"/>
              </a:tabLst>
            </a:pPr>
            <a:r>
              <a:rPr sz="1600" b="1" spc="-10" dirty="0">
                <a:latin typeface="Candara"/>
                <a:cs typeface="Candara"/>
              </a:rPr>
              <a:t>Venta</a:t>
            </a:r>
            <a:r>
              <a:rPr sz="1600" b="1" spc="-50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directa:</a:t>
            </a:r>
            <a:r>
              <a:rPr sz="1600" b="1" spc="-3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Tiendas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físicas,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spc="-25" dirty="0">
                <a:latin typeface="Candara"/>
                <a:cs typeface="Candara"/>
              </a:rPr>
              <a:t>e-</a:t>
            </a:r>
            <a:r>
              <a:rPr sz="1600" spc="-10" dirty="0">
                <a:latin typeface="Candara"/>
                <a:cs typeface="Candara"/>
              </a:rPr>
              <a:t>commerce.</a:t>
            </a:r>
            <a:endParaRPr sz="1600">
              <a:latin typeface="Candara"/>
              <a:cs typeface="Candara"/>
            </a:endParaRPr>
          </a:p>
          <a:p>
            <a:pPr marL="551815" lvl="1" indent="-227965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551815" algn="l"/>
              </a:tabLst>
            </a:pPr>
            <a:r>
              <a:rPr sz="1600" b="1" spc="-10" dirty="0">
                <a:latin typeface="Candara"/>
                <a:cs typeface="Candara"/>
              </a:rPr>
              <a:t>Distribuidores:</a:t>
            </a:r>
            <a:r>
              <a:rPr sz="1600" b="1" spc="-2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Empresas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que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venden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en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nombre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7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marca.</a:t>
            </a:r>
            <a:endParaRPr sz="1600">
              <a:latin typeface="Candara"/>
              <a:cs typeface="Candara"/>
            </a:endParaRPr>
          </a:p>
          <a:p>
            <a:pPr marL="551815" lvl="1" indent="-227965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551815" algn="l"/>
              </a:tabLst>
            </a:pPr>
            <a:r>
              <a:rPr sz="1600" b="1" spc="-20" dirty="0">
                <a:latin typeface="Candara"/>
                <a:cs typeface="Candara"/>
              </a:rPr>
              <a:t>Plataformas</a:t>
            </a:r>
            <a:r>
              <a:rPr sz="1600" b="1" spc="-40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digitales:</a:t>
            </a:r>
            <a:r>
              <a:rPr sz="1600" b="1" spc="-2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Apps,</a:t>
            </a:r>
            <a:r>
              <a:rPr sz="1600" spc="-7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redes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sociales,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marketplaces.</a:t>
            </a:r>
            <a:endParaRPr sz="1600">
              <a:latin typeface="Candara"/>
              <a:cs typeface="Candara"/>
            </a:endParaRPr>
          </a:p>
          <a:p>
            <a:pPr marL="551815" lvl="1" indent="-227965">
              <a:lnSpc>
                <a:spcPct val="100000"/>
              </a:lnSpc>
              <a:spcBef>
                <a:spcPts val="1925"/>
              </a:spcBef>
              <a:buFont typeface="Arial MT"/>
              <a:buChar char="•"/>
              <a:tabLst>
                <a:tab pos="551815" algn="l"/>
              </a:tabLst>
            </a:pPr>
            <a:r>
              <a:rPr sz="1600" b="1" spc="-10" dirty="0">
                <a:latin typeface="Candara"/>
                <a:cs typeface="Candara"/>
              </a:rPr>
              <a:t>Marketing</a:t>
            </a:r>
            <a:r>
              <a:rPr sz="1600" b="1" spc="-45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y</a:t>
            </a:r>
            <a:r>
              <a:rPr sz="1600" b="1" spc="-80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comunicación:</a:t>
            </a:r>
            <a:r>
              <a:rPr sz="1600" b="1" spc="-3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Publicidad,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SEO,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email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marketing.</a:t>
            </a:r>
            <a:endParaRPr sz="1600"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5448" y="701497"/>
            <a:ext cx="103759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latin typeface="Arial MT"/>
                <a:cs typeface="Arial MT"/>
              </a:rPr>
              <a:t>08</a:t>
            </a:r>
            <a:endParaRPr sz="72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0267" y="1885950"/>
            <a:ext cx="8736330" cy="34055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latin typeface="Verdana"/>
                <a:cs typeface="Verdana"/>
              </a:rPr>
              <a:t>Relación</a:t>
            </a:r>
            <a:r>
              <a:rPr sz="3000" spc="-180" dirty="0">
                <a:latin typeface="Verdana"/>
                <a:cs typeface="Verdana"/>
              </a:rPr>
              <a:t> </a:t>
            </a:r>
            <a:r>
              <a:rPr sz="3000" spc="140" dirty="0">
                <a:latin typeface="Verdana"/>
                <a:cs typeface="Verdana"/>
              </a:rPr>
              <a:t>con</a:t>
            </a:r>
            <a:r>
              <a:rPr sz="3000" spc="-175" dirty="0">
                <a:latin typeface="Verdana"/>
                <a:cs typeface="Verdana"/>
              </a:rPr>
              <a:t> </a:t>
            </a:r>
            <a:r>
              <a:rPr sz="3000" spc="-10" dirty="0">
                <a:latin typeface="Verdana"/>
                <a:cs typeface="Verdana"/>
              </a:rPr>
              <a:t>Clientes</a:t>
            </a:r>
            <a:endParaRPr sz="3000">
              <a:latin typeface="Verdana"/>
              <a:cs typeface="Verdana"/>
            </a:endParaRPr>
          </a:p>
          <a:p>
            <a:pPr marL="46355">
              <a:lnSpc>
                <a:spcPct val="100000"/>
              </a:lnSpc>
              <a:spcBef>
                <a:spcPts val="1890"/>
              </a:spcBef>
            </a:pPr>
            <a:r>
              <a:rPr sz="1600" dirty="0">
                <a:latin typeface="Candara"/>
                <a:cs typeface="Candara"/>
              </a:rPr>
              <a:t>La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relación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con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los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clientes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define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forma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en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que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empresa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interactúa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con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ellos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</a:t>
            </a:r>
            <a:r>
              <a:rPr sz="1600" spc="-7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lo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largo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del</a:t>
            </a:r>
            <a:r>
              <a:rPr sz="1600" spc="-7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tiempo.</a:t>
            </a:r>
            <a:endParaRPr sz="1600">
              <a:latin typeface="Candara"/>
              <a:cs typeface="Candara"/>
            </a:endParaRPr>
          </a:p>
          <a:p>
            <a:pPr marL="389255" indent="-342900">
              <a:lnSpc>
                <a:spcPct val="100000"/>
              </a:lnSpc>
              <a:spcBef>
                <a:spcPts val="1920"/>
              </a:spcBef>
              <a:buAutoNum type="arabicPeriod"/>
              <a:tabLst>
                <a:tab pos="389255" algn="l"/>
              </a:tabLst>
            </a:pPr>
            <a:r>
              <a:rPr sz="1600" b="1" spc="-10" dirty="0">
                <a:latin typeface="Candara"/>
                <a:cs typeface="Candara"/>
              </a:rPr>
              <a:t>Estrategias</a:t>
            </a:r>
            <a:r>
              <a:rPr sz="1600" b="1" spc="-30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de</a:t>
            </a:r>
            <a:r>
              <a:rPr sz="1600" b="1" spc="-80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relación:</a:t>
            </a:r>
            <a:endParaRPr sz="1600">
              <a:latin typeface="Candara"/>
              <a:cs typeface="Candara"/>
            </a:endParaRPr>
          </a:p>
          <a:p>
            <a:pPr marL="503555" lvl="1" indent="-228600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503555" algn="l"/>
              </a:tabLst>
            </a:pPr>
            <a:r>
              <a:rPr sz="1600" b="1" spc="-10" dirty="0">
                <a:latin typeface="Candara"/>
                <a:cs typeface="Candara"/>
              </a:rPr>
              <a:t>Asistencia</a:t>
            </a:r>
            <a:r>
              <a:rPr sz="1600" b="1" spc="-50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personal:</a:t>
            </a:r>
            <a:r>
              <a:rPr sz="1600" b="1" spc="-4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Soporte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individualizado.</a:t>
            </a:r>
            <a:endParaRPr sz="1600">
              <a:latin typeface="Candara"/>
              <a:cs typeface="Candara"/>
            </a:endParaRPr>
          </a:p>
          <a:p>
            <a:pPr marL="503555" lvl="1" indent="-228600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503555" algn="l"/>
              </a:tabLst>
            </a:pPr>
            <a:r>
              <a:rPr sz="1600" b="1" spc="-10" dirty="0">
                <a:latin typeface="Candara"/>
                <a:cs typeface="Candara"/>
              </a:rPr>
              <a:t>Autoservicio:</a:t>
            </a:r>
            <a:r>
              <a:rPr sz="1600" b="1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El</a:t>
            </a:r>
            <a:r>
              <a:rPr sz="1600" spc="-7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cliente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se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gestiona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solo.</a:t>
            </a:r>
            <a:endParaRPr sz="1600">
              <a:latin typeface="Candara"/>
              <a:cs typeface="Candara"/>
            </a:endParaRPr>
          </a:p>
          <a:p>
            <a:pPr marL="503555" lvl="1" indent="-228600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503555" algn="l"/>
              </a:tabLst>
            </a:pPr>
            <a:r>
              <a:rPr sz="1600" b="1" spc="-10" dirty="0">
                <a:latin typeface="Candara"/>
                <a:cs typeface="Candara"/>
              </a:rPr>
              <a:t>Comunidades:</a:t>
            </a:r>
            <a:r>
              <a:rPr sz="1600" b="1" spc="-3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Espacios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donde</a:t>
            </a:r>
            <a:r>
              <a:rPr sz="1600" spc="-7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los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clientes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pueden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interactuar.</a:t>
            </a:r>
            <a:endParaRPr sz="1600">
              <a:latin typeface="Candara"/>
              <a:cs typeface="Candara"/>
            </a:endParaRPr>
          </a:p>
          <a:p>
            <a:pPr marL="503555" lvl="1" indent="-228600">
              <a:lnSpc>
                <a:spcPct val="100000"/>
              </a:lnSpc>
              <a:spcBef>
                <a:spcPts val="1925"/>
              </a:spcBef>
              <a:buFont typeface="Arial MT"/>
              <a:buChar char="•"/>
              <a:tabLst>
                <a:tab pos="503555" algn="l"/>
              </a:tabLst>
            </a:pPr>
            <a:r>
              <a:rPr sz="1600" b="1" spc="-20" dirty="0">
                <a:latin typeface="Candara"/>
                <a:cs typeface="Candara"/>
              </a:rPr>
              <a:t>Automatización:</a:t>
            </a:r>
            <a:r>
              <a:rPr sz="1600" b="1" spc="-1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Chatbots,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respuestas</a:t>
            </a:r>
            <a:r>
              <a:rPr sz="1600" spc="-1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automáticas.</a:t>
            </a:r>
            <a:endParaRPr sz="1600"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778" y="590169"/>
            <a:ext cx="103759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latin typeface="Arial MT"/>
                <a:cs typeface="Arial MT"/>
              </a:rPr>
              <a:t>09</a:t>
            </a:r>
            <a:endParaRPr sz="72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340">
              <a:lnSpc>
                <a:spcPct val="100000"/>
              </a:lnSpc>
              <a:spcBef>
                <a:spcPts val="100"/>
              </a:spcBef>
            </a:pPr>
            <a:r>
              <a:rPr spc="-110" dirty="0"/>
              <a:t>Fuentes</a:t>
            </a:r>
            <a:r>
              <a:rPr spc="-210" dirty="0"/>
              <a:t> </a:t>
            </a:r>
            <a:r>
              <a:rPr spc="160" dirty="0"/>
              <a:t>de</a:t>
            </a:r>
            <a:r>
              <a:rPr spc="-204" dirty="0"/>
              <a:t> </a:t>
            </a:r>
            <a:r>
              <a:rPr spc="-125" dirty="0"/>
              <a:t>Ingreso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49527" y="2491486"/>
            <a:ext cx="8933815" cy="3683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Candara"/>
                <a:cs typeface="Candara"/>
              </a:rPr>
              <a:t>Las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fuentes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ingreso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describen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cómo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una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empresa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genera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dinero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partir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cada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segmento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clientes.</a:t>
            </a:r>
            <a:endParaRPr sz="1600">
              <a:latin typeface="Candara"/>
              <a:cs typeface="Candara"/>
            </a:endParaRPr>
          </a:p>
          <a:p>
            <a:pPr marL="355600" indent="-342900">
              <a:lnSpc>
                <a:spcPct val="100000"/>
              </a:lnSpc>
              <a:spcBef>
                <a:spcPts val="1920"/>
              </a:spcBef>
              <a:buAutoNum type="arabicPeriod"/>
              <a:tabLst>
                <a:tab pos="355600" algn="l"/>
              </a:tabLst>
            </a:pPr>
            <a:r>
              <a:rPr sz="1600" b="1" spc="-10" dirty="0">
                <a:latin typeface="Candara"/>
                <a:cs typeface="Candara"/>
              </a:rPr>
              <a:t>Modelos</a:t>
            </a:r>
            <a:r>
              <a:rPr sz="1600" b="1" spc="-30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de</a:t>
            </a:r>
            <a:r>
              <a:rPr sz="1600" b="1" spc="-65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ingresos:</a:t>
            </a:r>
            <a:endParaRPr sz="1600">
              <a:latin typeface="Candara"/>
              <a:cs typeface="Candara"/>
            </a:endParaRPr>
          </a:p>
          <a:p>
            <a:pPr marL="356235" lvl="1" indent="-171450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356235" algn="l"/>
              </a:tabLst>
            </a:pPr>
            <a:r>
              <a:rPr sz="1600" dirty="0">
                <a:latin typeface="Candara"/>
                <a:cs typeface="Candara"/>
              </a:rPr>
              <a:t>Venta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productos/servicios.</a:t>
            </a:r>
            <a:endParaRPr sz="1600">
              <a:latin typeface="Candara"/>
              <a:cs typeface="Candara"/>
            </a:endParaRPr>
          </a:p>
          <a:p>
            <a:pPr marL="356235" lvl="1" indent="-171450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356235" algn="l"/>
              </a:tabLst>
            </a:pPr>
            <a:r>
              <a:rPr sz="1600" spc="-10" dirty="0">
                <a:latin typeface="Candara"/>
                <a:cs typeface="Candara"/>
              </a:rPr>
              <a:t>Suscripciones.</a:t>
            </a:r>
            <a:endParaRPr sz="1600">
              <a:latin typeface="Candara"/>
              <a:cs typeface="Candara"/>
            </a:endParaRPr>
          </a:p>
          <a:p>
            <a:pPr marL="355600" lvl="1" indent="-170815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355600" algn="l"/>
              </a:tabLst>
            </a:pPr>
            <a:r>
              <a:rPr sz="1600" spc="-10" dirty="0">
                <a:latin typeface="Candara"/>
                <a:cs typeface="Candara"/>
              </a:rPr>
              <a:t>Publicidad.</a:t>
            </a:r>
            <a:endParaRPr sz="1600">
              <a:latin typeface="Candara"/>
              <a:cs typeface="Candara"/>
            </a:endParaRPr>
          </a:p>
          <a:p>
            <a:pPr marL="356235" lvl="1" indent="-171450">
              <a:lnSpc>
                <a:spcPct val="100000"/>
              </a:lnSpc>
              <a:spcBef>
                <a:spcPts val="1925"/>
              </a:spcBef>
              <a:buFont typeface="Arial MT"/>
              <a:buChar char="•"/>
              <a:tabLst>
                <a:tab pos="356235" algn="l"/>
              </a:tabLst>
            </a:pPr>
            <a:r>
              <a:rPr sz="1600" spc="-10" dirty="0">
                <a:latin typeface="Candara"/>
                <a:cs typeface="Candara"/>
              </a:rPr>
              <a:t>Licencias.</a:t>
            </a:r>
            <a:endParaRPr sz="1600">
              <a:latin typeface="Candara"/>
              <a:cs typeface="Candara"/>
            </a:endParaRPr>
          </a:p>
          <a:p>
            <a:pPr marL="356235" lvl="1" indent="-171450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356235" algn="l"/>
              </a:tabLst>
            </a:pPr>
            <a:r>
              <a:rPr sz="1600" spc="-10" dirty="0">
                <a:latin typeface="Candara"/>
                <a:cs typeface="Candara"/>
              </a:rPr>
              <a:t>Comisiones.</a:t>
            </a:r>
            <a:endParaRPr sz="1600">
              <a:latin typeface="Candara"/>
              <a:cs typeface="Candara"/>
            </a:endParaRPr>
          </a:p>
          <a:p>
            <a:pPr marL="356235" lvl="1" indent="-171450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356235" algn="l"/>
              </a:tabLst>
            </a:pPr>
            <a:r>
              <a:rPr sz="1600" spc="-10" dirty="0">
                <a:latin typeface="Candara"/>
                <a:cs typeface="Candara"/>
              </a:rPr>
              <a:t>Modelo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spc="-25" dirty="0">
                <a:latin typeface="Candara"/>
                <a:cs typeface="Candara"/>
              </a:rPr>
              <a:t>SBI</a:t>
            </a:r>
            <a:endParaRPr sz="1600"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5448" y="697433"/>
            <a:ext cx="103759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latin typeface="Arial MT"/>
                <a:cs typeface="Arial MT"/>
              </a:rPr>
              <a:t>10</a:t>
            </a:r>
            <a:endParaRPr sz="72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0020" y="1910537"/>
            <a:ext cx="10397490" cy="3435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14" dirty="0">
                <a:latin typeface="Verdana"/>
                <a:cs typeface="Verdana"/>
              </a:rPr>
              <a:t>Recursos</a:t>
            </a:r>
            <a:r>
              <a:rPr sz="3000" spc="-210" dirty="0">
                <a:latin typeface="Verdana"/>
                <a:cs typeface="Verdana"/>
              </a:rPr>
              <a:t> </a:t>
            </a:r>
            <a:r>
              <a:rPr sz="3000" spc="70" dirty="0">
                <a:latin typeface="Verdana"/>
                <a:cs typeface="Verdana"/>
              </a:rPr>
              <a:t>Clave</a:t>
            </a:r>
            <a:endParaRPr sz="3000">
              <a:latin typeface="Verdana"/>
              <a:cs typeface="Verdana"/>
            </a:endParaRPr>
          </a:p>
          <a:p>
            <a:pPr marL="142240">
              <a:lnSpc>
                <a:spcPct val="100000"/>
              </a:lnSpc>
              <a:spcBef>
                <a:spcPts val="2125"/>
              </a:spcBef>
            </a:pPr>
            <a:r>
              <a:rPr sz="1600" dirty="0">
                <a:latin typeface="Candara"/>
                <a:cs typeface="Candara"/>
              </a:rPr>
              <a:t>Los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recursos</a:t>
            </a:r>
            <a:r>
              <a:rPr sz="1600" spc="-1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clave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son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los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activos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esenciales</a:t>
            </a:r>
            <a:r>
              <a:rPr sz="1600" spc="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que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una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empresa</a:t>
            </a:r>
            <a:r>
              <a:rPr sz="1600" spc="-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necesita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para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funcionar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y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entregar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su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propuesta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valor.</a:t>
            </a:r>
            <a:endParaRPr sz="1600">
              <a:latin typeface="Candara"/>
              <a:cs typeface="Candara"/>
            </a:endParaRPr>
          </a:p>
          <a:p>
            <a:pPr marL="485140" indent="-342900">
              <a:lnSpc>
                <a:spcPct val="100000"/>
              </a:lnSpc>
              <a:spcBef>
                <a:spcPts val="1920"/>
              </a:spcBef>
              <a:buAutoNum type="arabicPeriod"/>
              <a:tabLst>
                <a:tab pos="485140" algn="l"/>
              </a:tabLst>
            </a:pPr>
            <a:r>
              <a:rPr sz="1600" b="1" spc="-10" dirty="0">
                <a:latin typeface="Candara"/>
                <a:cs typeface="Candara"/>
              </a:rPr>
              <a:t>Modelos</a:t>
            </a:r>
            <a:r>
              <a:rPr sz="1600" b="1" spc="-30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de</a:t>
            </a:r>
            <a:r>
              <a:rPr sz="1600" b="1" spc="-60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ingresos:</a:t>
            </a:r>
            <a:endParaRPr sz="1600">
              <a:latin typeface="Candara"/>
              <a:cs typeface="Candara"/>
            </a:endParaRPr>
          </a:p>
          <a:p>
            <a:pPr marL="590550" lvl="1" indent="-265430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590550" algn="l"/>
              </a:tabLst>
            </a:pPr>
            <a:r>
              <a:rPr sz="1600" b="1" dirty="0">
                <a:latin typeface="Candara"/>
                <a:cs typeface="Candara"/>
              </a:rPr>
              <a:t>Físicos:</a:t>
            </a:r>
            <a:r>
              <a:rPr sz="1600" b="1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Infraestructura,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equipos,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local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comercial.</a:t>
            </a:r>
            <a:endParaRPr sz="1600">
              <a:latin typeface="Candara"/>
              <a:cs typeface="Candara"/>
            </a:endParaRPr>
          </a:p>
          <a:p>
            <a:pPr marL="590550" lvl="1" indent="-265430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590550" algn="l"/>
              </a:tabLst>
            </a:pPr>
            <a:r>
              <a:rPr sz="1600" b="1" spc="-10" dirty="0">
                <a:latin typeface="Candara"/>
                <a:cs typeface="Candara"/>
              </a:rPr>
              <a:t>Intelectuales:</a:t>
            </a:r>
            <a:r>
              <a:rPr sz="1600" b="1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Marcas,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patentes,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datos,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software.</a:t>
            </a:r>
            <a:endParaRPr sz="1600">
              <a:latin typeface="Candara"/>
              <a:cs typeface="Candara"/>
            </a:endParaRPr>
          </a:p>
          <a:p>
            <a:pPr marL="590550" lvl="1" indent="-265430">
              <a:lnSpc>
                <a:spcPct val="100000"/>
              </a:lnSpc>
              <a:spcBef>
                <a:spcPts val="1925"/>
              </a:spcBef>
              <a:buFont typeface="Arial MT"/>
              <a:buChar char="•"/>
              <a:tabLst>
                <a:tab pos="590550" algn="l"/>
              </a:tabLst>
            </a:pPr>
            <a:r>
              <a:rPr sz="1600" b="1" dirty="0">
                <a:latin typeface="Candara"/>
                <a:cs typeface="Candara"/>
              </a:rPr>
              <a:t>Humanos:</a:t>
            </a:r>
            <a:r>
              <a:rPr sz="1600" b="1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Talento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especializado,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equipo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trabajo.</a:t>
            </a:r>
            <a:endParaRPr sz="1600">
              <a:latin typeface="Candara"/>
              <a:cs typeface="Candara"/>
            </a:endParaRPr>
          </a:p>
          <a:p>
            <a:pPr marL="590550" lvl="1" indent="-265430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590550" algn="l"/>
              </a:tabLst>
            </a:pPr>
            <a:r>
              <a:rPr sz="1600" b="1" dirty="0">
                <a:latin typeface="Candara"/>
                <a:cs typeface="Candara"/>
              </a:rPr>
              <a:t>Financieros: </a:t>
            </a:r>
            <a:r>
              <a:rPr sz="1600" spc="-10" dirty="0">
                <a:latin typeface="Candara"/>
                <a:cs typeface="Candara"/>
              </a:rPr>
              <a:t>Inversiones,</a:t>
            </a:r>
            <a:r>
              <a:rPr sz="1600" spc="-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líneas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crédito.</a:t>
            </a:r>
            <a:endParaRPr sz="1600"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5519" y="636854"/>
            <a:ext cx="103822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latin typeface="Arial MT"/>
                <a:cs typeface="Arial MT"/>
              </a:rPr>
              <a:t>11</a:t>
            </a:r>
            <a:endParaRPr sz="72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/>
              <a:t>Actividades</a:t>
            </a:r>
            <a:r>
              <a:rPr spc="-204" dirty="0"/>
              <a:t> </a:t>
            </a:r>
            <a:r>
              <a:rPr spc="70" dirty="0"/>
              <a:t>Clave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73327" y="2565907"/>
            <a:ext cx="9210040" cy="3195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Candara"/>
                <a:cs typeface="Candara"/>
              </a:rPr>
              <a:t>Las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actividades</a:t>
            </a:r>
            <a:r>
              <a:rPr sz="1600" spc="-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clave</a:t>
            </a:r>
            <a:r>
              <a:rPr sz="1600" spc="-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son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las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acciones esenciales</a:t>
            </a:r>
            <a:r>
              <a:rPr sz="1600" spc="-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que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una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empresa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debe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llevar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cabo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para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operar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con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éxito.</a:t>
            </a:r>
            <a:endParaRPr sz="1600">
              <a:latin typeface="Candara"/>
              <a:cs typeface="Candara"/>
            </a:endParaRPr>
          </a:p>
          <a:p>
            <a:pPr marL="355600" indent="-342900">
              <a:lnSpc>
                <a:spcPct val="100000"/>
              </a:lnSpc>
              <a:spcBef>
                <a:spcPts val="1920"/>
              </a:spcBef>
              <a:buAutoNum type="arabicPeriod"/>
              <a:tabLst>
                <a:tab pos="355600" algn="l"/>
              </a:tabLst>
            </a:pPr>
            <a:r>
              <a:rPr sz="1600" b="1" dirty="0">
                <a:latin typeface="Candara"/>
                <a:cs typeface="Candara"/>
              </a:rPr>
              <a:t>Ejemplos</a:t>
            </a:r>
            <a:r>
              <a:rPr sz="1600" b="1" spc="-25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de</a:t>
            </a:r>
            <a:r>
              <a:rPr sz="1600" b="1" spc="-60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actividades</a:t>
            </a:r>
            <a:r>
              <a:rPr sz="1600" b="1" spc="-30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clave:</a:t>
            </a:r>
            <a:endParaRPr sz="1600">
              <a:latin typeface="Candara"/>
              <a:cs typeface="Candara"/>
            </a:endParaRPr>
          </a:p>
          <a:p>
            <a:pPr marL="356235" lvl="1" indent="-229235">
              <a:lnSpc>
                <a:spcPct val="100000"/>
              </a:lnSpc>
              <a:spcBef>
                <a:spcPts val="1920"/>
              </a:spcBef>
              <a:buFont typeface="Candara"/>
              <a:buChar char="•"/>
              <a:tabLst>
                <a:tab pos="356235" algn="l"/>
              </a:tabLst>
            </a:pPr>
            <a:r>
              <a:rPr sz="1600" b="1" dirty="0">
                <a:latin typeface="Candara"/>
                <a:cs typeface="Candara"/>
              </a:rPr>
              <a:t>Producción:</a:t>
            </a:r>
            <a:r>
              <a:rPr sz="1600" b="1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Creación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productos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o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servicios.</a:t>
            </a:r>
            <a:endParaRPr sz="1600">
              <a:latin typeface="Candara"/>
              <a:cs typeface="Candara"/>
            </a:endParaRPr>
          </a:p>
          <a:p>
            <a:pPr marL="356235" lvl="1" indent="-229235">
              <a:lnSpc>
                <a:spcPct val="100000"/>
              </a:lnSpc>
              <a:spcBef>
                <a:spcPts val="1920"/>
              </a:spcBef>
              <a:buFont typeface="Candara"/>
              <a:buChar char="•"/>
              <a:tabLst>
                <a:tab pos="356235" algn="l"/>
              </a:tabLst>
            </a:pPr>
            <a:r>
              <a:rPr sz="1600" b="1" dirty="0">
                <a:latin typeface="Candara"/>
                <a:cs typeface="Candara"/>
              </a:rPr>
              <a:t>Resolución</a:t>
            </a:r>
            <a:r>
              <a:rPr sz="1600" b="1" spc="-45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de</a:t>
            </a:r>
            <a:r>
              <a:rPr sz="1600" b="1" spc="-65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problemas:</a:t>
            </a:r>
            <a:r>
              <a:rPr sz="1600" b="1" spc="-2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Consultorías,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soporte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técnico.</a:t>
            </a:r>
            <a:endParaRPr sz="1600">
              <a:latin typeface="Candara"/>
              <a:cs typeface="Candara"/>
            </a:endParaRPr>
          </a:p>
          <a:p>
            <a:pPr marL="356235" lvl="1" indent="-229235">
              <a:lnSpc>
                <a:spcPct val="100000"/>
              </a:lnSpc>
              <a:spcBef>
                <a:spcPts val="1925"/>
              </a:spcBef>
              <a:buFont typeface="Candara"/>
              <a:buChar char="•"/>
              <a:tabLst>
                <a:tab pos="356235" algn="l"/>
              </a:tabLst>
            </a:pPr>
            <a:r>
              <a:rPr sz="1600" b="1" spc="-10" dirty="0">
                <a:latin typeface="Candara"/>
                <a:cs typeface="Candara"/>
              </a:rPr>
              <a:t>Plataforma/red:</a:t>
            </a:r>
            <a:r>
              <a:rPr sz="1600" b="1" spc="-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Gestión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plataformas</a:t>
            </a:r>
            <a:r>
              <a:rPr sz="1600" spc="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digitales</a:t>
            </a:r>
            <a:r>
              <a:rPr sz="1600" spc="-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o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comunidades.</a:t>
            </a:r>
            <a:endParaRPr sz="1600">
              <a:latin typeface="Candara"/>
              <a:cs typeface="Candara"/>
            </a:endParaRPr>
          </a:p>
          <a:p>
            <a:pPr marL="382905" indent="-370205">
              <a:lnSpc>
                <a:spcPct val="100000"/>
              </a:lnSpc>
              <a:spcBef>
                <a:spcPts val="1920"/>
              </a:spcBef>
              <a:buAutoNum type="arabicPeriod"/>
              <a:tabLst>
                <a:tab pos="382905" algn="l"/>
              </a:tabLst>
            </a:pPr>
            <a:r>
              <a:rPr sz="1600" b="1" spc="-10" dirty="0">
                <a:latin typeface="Candara"/>
                <a:cs typeface="Candara"/>
              </a:rPr>
              <a:t>Ejercicio:</a:t>
            </a:r>
            <a:endParaRPr sz="1600">
              <a:latin typeface="Candara"/>
              <a:cs typeface="Candara"/>
            </a:endParaRPr>
          </a:p>
          <a:p>
            <a:pPr marL="356235" lvl="1" indent="-229235">
              <a:lnSpc>
                <a:spcPct val="100000"/>
              </a:lnSpc>
              <a:spcBef>
                <a:spcPts val="1920"/>
              </a:spcBef>
              <a:buChar char="•"/>
              <a:tabLst>
                <a:tab pos="356235" algn="l"/>
              </a:tabLst>
            </a:pPr>
            <a:r>
              <a:rPr sz="1600" dirty="0">
                <a:latin typeface="Candara"/>
                <a:cs typeface="Candara"/>
              </a:rPr>
              <a:t>Define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tres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actividades</a:t>
            </a:r>
            <a:r>
              <a:rPr sz="1600" spc="-1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clave</a:t>
            </a:r>
            <a:r>
              <a:rPr sz="1600" spc="-1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para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un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negocio</a:t>
            </a:r>
            <a:r>
              <a:rPr sz="1600" spc="-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que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elijas</a:t>
            </a:r>
            <a:r>
              <a:rPr sz="1600" spc="-1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y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explica</a:t>
            </a:r>
            <a:r>
              <a:rPr sz="1600" spc="-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su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impacto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en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propuesta</a:t>
            </a:r>
            <a:r>
              <a:rPr sz="1600" spc="-1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valor.</a:t>
            </a:r>
            <a:endParaRPr sz="1600"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5448" y="642873"/>
            <a:ext cx="103759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latin typeface="Arial MT"/>
                <a:cs typeface="Arial MT"/>
              </a:rPr>
              <a:t>12</a:t>
            </a:r>
            <a:endParaRPr sz="72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85">
              <a:lnSpc>
                <a:spcPct val="100000"/>
              </a:lnSpc>
              <a:spcBef>
                <a:spcPts val="100"/>
              </a:spcBef>
            </a:pPr>
            <a:r>
              <a:rPr spc="-95" dirty="0"/>
              <a:t>Socios</a:t>
            </a:r>
            <a:r>
              <a:rPr spc="-235" dirty="0"/>
              <a:t> </a:t>
            </a:r>
            <a:r>
              <a:rPr spc="55" dirty="0"/>
              <a:t>Clave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08075" y="2472054"/>
            <a:ext cx="9176385" cy="34397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Candara"/>
                <a:cs typeface="Candara"/>
              </a:rPr>
              <a:t>Los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socios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clave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son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aliados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estratégicos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que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ayudan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</a:t>
            </a:r>
            <a:r>
              <a:rPr sz="1600" spc="-7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empresa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</a:t>
            </a:r>
            <a:r>
              <a:rPr sz="1600" spc="-7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optimizar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su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modelo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7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negocio,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reducir</a:t>
            </a:r>
            <a:endParaRPr sz="1600">
              <a:latin typeface="Candara"/>
              <a:cs typeface="Candara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Candara"/>
                <a:cs typeface="Candara"/>
              </a:rPr>
              <a:t>riesgos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o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acceder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recursos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adicionales.</a:t>
            </a:r>
            <a:endParaRPr sz="1600">
              <a:latin typeface="Candara"/>
              <a:cs typeface="Candara"/>
            </a:endParaRPr>
          </a:p>
          <a:p>
            <a:pPr marL="354965" indent="-342265">
              <a:lnSpc>
                <a:spcPct val="100000"/>
              </a:lnSpc>
              <a:spcBef>
                <a:spcPts val="1920"/>
              </a:spcBef>
              <a:buAutoNum type="arabicPeriod"/>
              <a:tabLst>
                <a:tab pos="354965" algn="l"/>
              </a:tabLst>
            </a:pPr>
            <a:r>
              <a:rPr sz="1600" b="1" spc="-10" dirty="0">
                <a:latin typeface="Candara"/>
                <a:cs typeface="Candara"/>
              </a:rPr>
              <a:t>Ejemplos </a:t>
            </a:r>
            <a:r>
              <a:rPr sz="1600" b="1" dirty="0">
                <a:latin typeface="Candara"/>
                <a:cs typeface="Candara"/>
              </a:rPr>
              <a:t>de</a:t>
            </a:r>
            <a:r>
              <a:rPr sz="1600" b="1" spc="-60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aplicación:</a:t>
            </a:r>
            <a:endParaRPr sz="1600">
              <a:latin typeface="Candara"/>
              <a:cs typeface="Candara"/>
            </a:endParaRPr>
          </a:p>
          <a:p>
            <a:pPr marL="469265" lvl="1" indent="-284480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469265" algn="l"/>
              </a:tabLst>
            </a:pPr>
            <a:r>
              <a:rPr sz="1600" b="1" spc="-10" dirty="0">
                <a:latin typeface="Candara"/>
                <a:cs typeface="Candara"/>
              </a:rPr>
              <a:t>Alianzas</a:t>
            </a:r>
            <a:r>
              <a:rPr sz="1600" b="1" spc="-55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estratégicas:</a:t>
            </a:r>
            <a:r>
              <a:rPr sz="1600" b="1" spc="-4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Empresas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que</a:t>
            </a:r>
            <a:r>
              <a:rPr sz="1600" spc="-7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colaboran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en</a:t>
            </a:r>
            <a:r>
              <a:rPr sz="1600" spc="-8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proyectos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conjuntos.</a:t>
            </a:r>
            <a:endParaRPr sz="1600">
              <a:latin typeface="Candara"/>
              <a:cs typeface="Candara"/>
            </a:endParaRPr>
          </a:p>
          <a:p>
            <a:pPr marL="469265" lvl="1" indent="-284480">
              <a:lnSpc>
                <a:spcPct val="100000"/>
              </a:lnSpc>
              <a:spcBef>
                <a:spcPts val="1925"/>
              </a:spcBef>
              <a:buFont typeface="Arial MT"/>
              <a:buChar char="•"/>
              <a:tabLst>
                <a:tab pos="469265" algn="l"/>
              </a:tabLst>
            </a:pPr>
            <a:r>
              <a:rPr sz="1600" b="1" spc="-10" dirty="0">
                <a:latin typeface="Candara"/>
                <a:cs typeface="Candara"/>
              </a:rPr>
              <a:t>Cooperación</a:t>
            </a:r>
            <a:r>
              <a:rPr sz="1600" b="1" spc="-30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con</a:t>
            </a:r>
            <a:r>
              <a:rPr sz="1600" b="1" spc="-55" dirty="0">
                <a:latin typeface="Candara"/>
                <a:cs typeface="Candara"/>
              </a:rPr>
              <a:t> </a:t>
            </a:r>
            <a:r>
              <a:rPr sz="1600" b="1" spc="-20" dirty="0">
                <a:latin typeface="Candara"/>
                <a:cs typeface="Candara"/>
              </a:rPr>
              <a:t>competidores: </a:t>
            </a:r>
            <a:r>
              <a:rPr sz="1600" spc="-10" dirty="0">
                <a:latin typeface="Candara"/>
                <a:cs typeface="Candara"/>
              </a:rPr>
              <a:t>Modelos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7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competencia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colaborativa.</a:t>
            </a:r>
            <a:endParaRPr sz="1600">
              <a:latin typeface="Candara"/>
              <a:cs typeface="Candara"/>
            </a:endParaRPr>
          </a:p>
          <a:p>
            <a:pPr marL="469265" lvl="1" indent="-284480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469265" algn="l"/>
              </a:tabLst>
            </a:pPr>
            <a:r>
              <a:rPr sz="1600" b="1" spc="-10" dirty="0">
                <a:latin typeface="Candara"/>
                <a:cs typeface="Candara"/>
              </a:rPr>
              <a:t>Proveedores</a:t>
            </a:r>
            <a:r>
              <a:rPr sz="1600" b="1" spc="-35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y</a:t>
            </a:r>
            <a:r>
              <a:rPr sz="1600" b="1" spc="-70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distribuidores:</a:t>
            </a:r>
            <a:r>
              <a:rPr sz="1600" b="1" spc="-3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Empresas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que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suministran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materiales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o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facilitan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</a:t>
            </a:r>
            <a:r>
              <a:rPr sz="1600" spc="-7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entrega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productos.</a:t>
            </a:r>
            <a:endParaRPr sz="1600">
              <a:latin typeface="Candara"/>
              <a:cs typeface="Candara"/>
            </a:endParaRPr>
          </a:p>
          <a:p>
            <a:pPr marL="354965" indent="-342265">
              <a:lnSpc>
                <a:spcPct val="100000"/>
              </a:lnSpc>
              <a:spcBef>
                <a:spcPts val="1920"/>
              </a:spcBef>
              <a:buAutoNum type="arabicPeriod"/>
              <a:tabLst>
                <a:tab pos="354965" algn="l"/>
              </a:tabLst>
            </a:pPr>
            <a:r>
              <a:rPr sz="1600" b="1" spc="-10" dirty="0">
                <a:latin typeface="Candara"/>
                <a:cs typeface="Candara"/>
              </a:rPr>
              <a:t>Actividad:</a:t>
            </a:r>
            <a:endParaRPr sz="1600">
              <a:latin typeface="Candara"/>
              <a:cs typeface="Candara"/>
            </a:endParaRPr>
          </a:p>
          <a:p>
            <a:pPr marL="356235" lvl="1" indent="-171450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356235" algn="l"/>
              </a:tabLst>
            </a:pPr>
            <a:r>
              <a:rPr sz="1600" spc="-10" dirty="0">
                <a:latin typeface="Candara"/>
                <a:cs typeface="Candara"/>
              </a:rPr>
              <a:t>Identifica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dos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socios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clave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para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el</a:t>
            </a:r>
            <a:r>
              <a:rPr sz="1600" spc="-7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anterior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negocio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y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detalla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cómo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contribuyen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</a:t>
            </a:r>
            <a:r>
              <a:rPr sz="1600" spc="-7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su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éxito.</a:t>
            </a:r>
            <a:endParaRPr sz="1600"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7310" y="887044"/>
            <a:ext cx="103822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latin typeface="Arial MT"/>
                <a:cs typeface="Arial MT"/>
              </a:rPr>
              <a:t>13</a:t>
            </a:r>
            <a:endParaRPr sz="72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6830" y="2202307"/>
            <a:ext cx="6998334" cy="2867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80">
              <a:lnSpc>
                <a:spcPct val="100000"/>
              </a:lnSpc>
              <a:spcBef>
                <a:spcPts val="100"/>
              </a:spcBef>
            </a:pPr>
            <a:r>
              <a:rPr sz="3000" spc="-150" dirty="0">
                <a:latin typeface="Verdana"/>
                <a:cs typeface="Verdana"/>
              </a:rPr>
              <a:t>Estructura</a:t>
            </a:r>
            <a:r>
              <a:rPr sz="3000" spc="-215" dirty="0">
                <a:latin typeface="Verdana"/>
                <a:cs typeface="Verdana"/>
              </a:rPr>
              <a:t> </a:t>
            </a:r>
            <a:r>
              <a:rPr sz="3000" spc="160" dirty="0">
                <a:latin typeface="Verdana"/>
                <a:cs typeface="Verdana"/>
              </a:rPr>
              <a:t>de</a:t>
            </a:r>
            <a:r>
              <a:rPr sz="3000" spc="-190" dirty="0">
                <a:latin typeface="Verdana"/>
                <a:cs typeface="Verdana"/>
              </a:rPr>
              <a:t> </a:t>
            </a:r>
            <a:r>
              <a:rPr sz="3000" spc="-10" dirty="0">
                <a:latin typeface="Verdana"/>
                <a:cs typeface="Verdana"/>
              </a:rPr>
              <a:t>Costes</a:t>
            </a:r>
            <a:endParaRPr sz="3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490"/>
              </a:spcBef>
            </a:pPr>
            <a:r>
              <a:rPr sz="1600" dirty="0">
                <a:latin typeface="Candara"/>
                <a:cs typeface="Candara"/>
              </a:rPr>
              <a:t>La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estructura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costes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define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todos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los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gastos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necesarios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para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operar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un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negocio.</a:t>
            </a:r>
            <a:endParaRPr sz="1600">
              <a:latin typeface="Candara"/>
              <a:cs typeface="Candara"/>
            </a:endParaRPr>
          </a:p>
          <a:p>
            <a:pPr marL="195580" indent="-182880">
              <a:lnSpc>
                <a:spcPct val="100000"/>
              </a:lnSpc>
              <a:spcBef>
                <a:spcPts val="1925"/>
              </a:spcBef>
              <a:buChar char="•"/>
              <a:tabLst>
                <a:tab pos="195580" algn="l"/>
              </a:tabLst>
            </a:pPr>
            <a:r>
              <a:rPr sz="1600" dirty="0">
                <a:latin typeface="Candara"/>
                <a:cs typeface="Candara"/>
              </a:rPr>
              <a:t>Tipos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estructura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7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costes:</a:t>
            </a:r>
            <a:endParaRPr sz="1600">
              <a:latin typeface="Candara"/>
              <a:cs typeface="Candara"/>
            </a:endParaRPr>
          </a:p>
          <a:p>
            <a:pPr marL="552450" lvl="1" indent="-182880">
              <a:lnSpc>
                <a:spcPct val="100000"/>
              </a:lnSpc>
              <a:spcBef>
                <a:spcPts val="1920"/>
              </a:spcBef>
              <a:buFont typeface="Candara"/>
              <a:buChar char="•"/>
              <a:tabLst>
                <a:tab pos="552450" algn="l"/>
              </a:tabLst>
            </a:pPr>
            <a:r>
              <a:rPr sz="1600" b="1" spc="-10" dirty="0">
                <a:latin typeface="Candara"/>
                <a:cs typeface="Candara"/>
              </a:rPr>
              <a:t>Basado</a:t>
            </a:r>
            <a:r>
              <a:rPr sz="1600" b="1" spc="-35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en</a:t>
            </a:r>
            <a:r>
              <a:rPr sz="1600" b="1" spc="-75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costos:</a:t>
            </a:r>
            <a:r>
              <a:rPr sz="1600" b="1" spc="-3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Empresas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que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buscan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minimizar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gastos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(low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cost).</a:t>
            </a:r>
            <a:endParaRPr sz="1600">
              <a:latin typeface="Candara"/>
              <a:cs typeface="Candara"/>
            </a:endParaRPr>
          </a:p>
          <a:p>
            <a:pPr marL="551815" lvl="1" indent="-182245">
              <a:lnSpc>
                <a:spcPct val="100000"/>
              </a:lnSpc>
              <a:spcBef>
                <a:spcPts val="1920"/>
              </a:spcBef>
              <a:buFont typeface="Candara"/>
              <a:buChar char="•"/>
              <a:tabLst>
                <a:tab pos="551815" algn="l"/>
              </a:tabLst>
            </a:pPr>
            <a:r>
              <a:rPr sz="1600" b="1" spc="-10" dirty="0">
                <a:latin typeface="Candara"/>
                <a:cs typeface="Candara"/>
              </a:rPr>
              <a:t>Basado</a:t>
            </a:r>
            <a:r>
              <a:rPr sz="1600" b="1" spc="-20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en</a:t>
            </a:r>
            <a:r>
              <a:rPr sz="1600" b="1" spc="-55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valor:</a:t>
            </a:r>
            <a:r>
              <a:rPr sz="1600" b="1" spc="-1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Empresas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que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priorizan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spc="-20" dirty="0">
                <a:latin typeface="Candara"/>
                <a:cs typeface="Candara"/>
              </a:rPr>
              <a:t>diferenciación</a:t>
            </a:r>
            <a:r>
              <a:rPr sz="1600" spc="-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y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exclusividad.</a:t>
            </a:r>
            <a:endParaRPr sz="1600">
              <a:latin typeface="Candara"/>
              <a:cs typeface="Candara"/>
            </a:endParaRPr>
          </a:p>
          <a:p>
            <a:pPr marL="552450" lvl="1" indent="-182880">
              <a:lnSpc>
                <a:spcPct val="100000"/>
              </a:lnSpc>
              <a:spcBef>
                <a:spcPts val="1920"/>
              </a:spcBef>
              <a:buFont typeface="Candara"/>
              <a:buChar char="•"/>
              <a:tabLst>
                <a:tab pos="552450" algn="l"/>
              </a:tabLst>
            </a:pPr>
            <a:r>
              <a:rPr sz="1600" b="1" spc="-10" dirty="0">
                <a:latin typeface="Candara"/>
                <a:cs typeface="Candara"/>
              </a:rPr>
              <a:t>Costos</a:t>
            </a:r>
            <a:r>
              <a:rPr sz="1600" b="1" spc="-35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fijos</a:t>
            </a:r>
            <a:r>
              <a:rPr sz="1600" b="1" spc="-50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y</a:t>
            </a:r>
            <a:r>
              <a:rPr sz="1600" b="1" spc="-70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variables:</a:t>
            </a:r>
            <a:r>
              <a:rPr sz="1600" b="1" spc="-2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Identificación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7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gastos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constantes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y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variables.</a:t>
            </a:r>
            <a:endParaRPr sz="1600"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5448" y="514934"/>
            <a:ext cx="103759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latin typeface="Arial MT"/>
                <a:cs typeface="Arial MT"/>
              </a:rPr>
              <a:t>14</a:t>
            </a:r>
            <a:endParaRPr sz="72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5" dirty="0"/>
              <a:t>Integración</a:t>
            </a:r>
            <a:r>
              <a:rPr spc="-204" dirty="0"/>
              <a:t> </a:t>
            </a:r>
            <a:r>
              <a:rPr dirty="0"/>
              <a:t>del</a:t>
            </a:r>
            <a:r>
              <a:rPr spc="-160" dirty="0"/>
              <a:t> </a:t>
            </a:r>
            <a:r>
              <a:rPr spc="-240" dirty="0"/>
              <a:t>Business</a:t>
            </a:r>
            <a:r>
              <a:rPr spc="-185" dirty="0"/>
              <a:t> </a:t>
            </a:r>
            <a:r>
              <a:rPr spc="80" dirty="0"/>
              <a:t>Model</a:t>
            </a:r>
            <a:r>
              <a:rPr spc="-170" dirty="0"/>
              <a:t> </a:t>
            </a:r>
            <a:r>
              <a:rPr spc="-10" dirty="0"/>
              <a:t>Canvas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En</a:t>
            </a:r>
            <a:r>
              <a:rPr spc="15" dirty="0"/>
              <a:t> </a:t>
            </a:r>
            <a:r>
              <a:rPr dirty="0"/>
              <a:t>esta</a:t>
            </a:r>
            <a:r>
              <a:rPr spc="15" dirty="0"/>
              <a:t> </a:t>
            </a:r>
            <a:r>
              <a:rPr dirty="0"/>
              <a:t>sección,</a:t>
            </a:r>
            <a:r>
              <a:rPr spc="25" dirty="0"/>
              <a:t> </a:t>
            </a:r>
            <a:r>
              <a:rPr dirty="0"/>
              <a:t>se</a:t>
            </a:r>
            <a:r>
              <a:rPr spc="15" dirty="0"/>
              <a:t> </a:t>
            </a:r>
            <a:r>
              <a:rPr dirty="0"/>
              <a:t>analiza</a:t>
            </a:r>
            <a:r>
              <a:rPr spc="10" dirty="0"/>
              <a:t> </a:t>
            </a:r>
            <a:r>
              <a:rPr dirty="0"/>
              <a:t>cómo</a:t>
            </a:r>
            <a:r>
              <a:rPr spc="20" dirty="0"/>
              <a:t> </a:t>
            </a:r>
            <a:r>
              <a:rPr dirty="0"/>
              <a:t>todos</a:t>
            </a:r>
            <a:r>
              <a:rPr spc="20" dirty="0"/>
              <a:t> </a:t>
            </a:r>
            <a:r>
              <a:rPr dirty="0"/>
              <a:t>los</a:t>
            </a:r>
            <a:r>
              <a:rPr spc="20" dirty="0"/>
              <a:t> </a:t>
            </a:r>
            <a:r>
              <a:rPr dirty="0"/>
              <a:t>bloques</a:t>
            </a:r>
            <a:r>
              <a:rPr spc="20" dirty="0"/>
              <a:t> </a:t>
            </a:r>
            <a:r>
              <a:rPr dirty="0"/>
              <a:t>del</a:t>
            </a:r>
            <a:r>
              <a:rPr spc="5" dirty="0"/>
              <a:t> </a:t>
            </a:r>
            <a:r>
              <a:rPr dirty="0"/>
              <a:t>Business</a:t>
            </a:r>
            <a:r>
              <a:rPr spc="25" dirty="0"/>
              <a:t> </a:t>
            </a:r>
            <a:r>
              <a:rPr dirty="0"/>
              <a:t>Model</a:t>
            </a:r>
            <a:r>
              <a:rPr spc="25" dirty="0"/>
              <a:t> </a:t>
            </a:r>
            <a:r>
              <a:rPr dirty="0"/>
              <a:t>Canvas</a:t>
            </a:r>
            <a:r>
              <a:rPr spc="20" dirty="0"/>
              <a:t> </a:t>
            </a:r>
            <a:r>
              <a:rPr dirty="0"/>
              <a:t>se</a:t>
            </a:r>
            <a:r>
              <a:rPr spc="15" dirty="0"/>
              <a:t> </a:t>
            </a:r>
            <a:r>
              <a:rPr dirty="0"/>
              <a:t>interconectan</a:t>
            </a:r>
            <a:r>
              <a:rPr spc="25" dirty="0"/>
              <a:t> </a:t>
            </a:r>
            <a:r>
              <a:rPr dirty="0"/>
              <a:t>para</a:t>
            </a:r>
            <a:r>
              <a:rPr spc="10" dirty="0"/>
              <a:t> </a:t>
            </a:r>
            <a:r>
              <a:rPr dirty="0"/>
              <a:t>formar</a:t>
            </a:r>
            <a:r>
              <a:rPr spc="20" dirty="0"/>
              <a:t> </a:t>
            </a:r>
            <a:r>
              <a:rPr dirty="0"/>
              <a:t>un</a:t>
            </a:r>
            <a:r>
              <a:rPr spc="20" dirty="0"/>
              <a:t> </a:t>
            </a:r>
            <a:r>
              <a:rPr dirty="0"/>
              <a:t>modelo</a:t>
            </a:r>
            <a:r>
              <a:rPr spc="15" dirty="0"/>
              <a:t> </a:t>
            </a:r>
            <a:r>
              <a:rPr spc="-25" dirty="0"/>
              <a:t>de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negocio</a:t>
            </a:r>
            <a:r>
              <a:rPr spc="-35" dirty="0"/>
              <a:t> </a:t>
            </a:r>
            <a:r>
              <a:rPr spc="-10" dirty="0"/>
              <a:t>sólido.</a:t>
            </a:r>
          </a:p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b="1" dirty="0">
                <a:latin typeface="Candara"/>
                <a:cs typeface="Candara"/>
              </a:rPr>
              <a:t>Pasos</a:t>
            </a:r>
            <a:r>
              <a:rPr b="1" spc="-30" dirty="0">
                <a:latin typeface="Candara"/>
                <a:cs typeface="Candara"/>
              </a:rPr>
              <a:t> </a:t>
            </a:r>
            <a:r>
              <a:rPr b="1" dirty="0">
                <a:latin typeface="Candara"/>
                <a:cs typeface="Candara"/>
              </a:rPr>
              <a:t>para</a:t>
            </a:r>
            <a:r>
              <a:rPr b="1" spc="-20" dirty="0">
                <a:latin typeface="Candara"/>
                <a:cs typeface="Candara"/>
              </a:rPr>
              <a:t> </a:t>
            </a:r>
            <a:r>
              <a:rPr b="1" dirty="0">
                <a:latin typeface="Candara"/>
                <a:cs typeface="Candara"/>
              </a:rPr>
              <a:t>integrar</a:t>
            </a:r>
            <a:r>
              <a:rPr b="1" spc="-35" dirty="0">
                <a:latin typeface="Candara"/>
                <a:cs typeface="Candara"/>
              </a:rPr>
              <a:t> </a:t>
            </a:r>
            <a:r>
              <a:rPr b="1" dirty="0">
                <a:latin typeface="Candara"/>
                <a:cs typeface="Candara"/>
              </a:rPr>
              <a:t>el</a:t>
            </a:r>
            <a:r>
              <a:rPr b="1" spc="-25" dirty="0">
                <a:latin typeface="Candara"/>
                <a:cs typeface="Candara"/>
              </a:rPr>
              <a:t> </a:t>
            </a:r>
            <a:r>
              <a:rPr b="1" spc="-20" dirty="0">
                <a:latin typeface="Candara"/>
                <a:cs typeface="Candara"/>
              </a:rPr>
              <a:t>BMC:</a:t>
            </a:r>
          </a:p>
          <a:p>
            <a:pPr marL="527685" indent="-342900">
              <a:lnSpc>
                <a:spcPct val="100000"/>
              </a:lnSpc>
              <a:spcBef>
                <a:spcPts val="1920"/>
              </a:spcBef>
              <a:buAutoNum type="arabicPeriod"/>
              <a:tabLst>
                <a:tab pos="527685" algn="l"/>
              </a:tabLst>
            </a:pPr>
            <a:r>
              <a:rPr dirty="0"/>
              <a:t>Revisar</a:t>
            </a:r>
            <a:r>
              <a:rPr spc="-10" dirty="0"/>
              <a:t> </a:t>
            </a:r>
            <a:r>
              <a:rPr dirty="0"/>
              <a:t>si</a:t>
            </a:r>
            <a:r>
              <a:rPr spc="-35" dirty="0"/>
              <a:t> </a:t>
            </a:r>
            <a:r>
              <a:rPr dirty="0"/>
              <a:t>la</a:t>
            </a:r>
            <a:r>
              <a:rPr spc="-30" dirty="0"/>
              <a:t> </a:t>
            </a:r>
            <a:r>
              <a:rPr dirty="0"/>
              <a:t>propuesta</a:t>
            </a:r>
            <a:r>
              <a:rPr spc="10" dirty="0"/>
              <a:t> </a:t>
            </a:r>
            <a:r>
              <a:rPr dirty="0"/>
              <a:t>de</a:t>
            </a:r>
            <a:r>
              <a:rPr spc="-40" dirty="0"/>
              <a:t> </a:t>
            </a:r>
            <a:r>
              <a:rPr dirty="0"/>
              <a:t>valor</a:t>
            </a:r>
            <a:r>
              <a:rPr spc="-10" dirty="0"/>
              <a:t> </a:t>
            </a:r>
            <a:r>
              <a:rPr dirty="0"/>
              <a:t>se</a:t>
            </a:r>
            <a:r>
              <a:rPr spc="-25" dirty="0"/>
              <a:t> </a:t>
            </a:r>
            <a:r>
              <a:rPr dirty="0"/>
              <a:t>alinea</a:t>
            </a:r>
            <a:r>
              <a:rPr spc="-5" dirty="0"/>
              <a:t> </a:t>
            </a:r>
            <a:r>
              <a:rPr dirty="0"/>
              <a:t>con</a:t>
            </a:r>
            <a:r>
              <a:rPr spc="-25" dirty="0"/>
              <a:t> </a:t>
            </a:r>
            <a:r>
              <a:rPr dirty="0"/>
              <a:t>los</a:t>
            </a:r>
            <a:r>
              <a:rPr spc="-20" dirty="0"/>
              <a:t> </a:t>
            </a:r>
            <a:r>
              <a:rPr dirty="0"/>
              <a:t>segmentos de</a:t>
            </a:r>
            <a:r>
              <a:rPr spc="-30" dirty="0"/>
              <a:t> </a:t>
            </a:r>
            <a:r>
              <a:rPr spc="-10" dirty="0"/>
              <a:t>clientes.</a:t>
            </a:r>
          </a:p>
          <a:p>
            <a:pPr marL="527685" indent="-342900">
              <a:lnSpc>
                <a:spcPct val="100000"/>
              </a:lnSpc>
              <a:buAutoNum type="arabicPeriod"/>
              <a:tabLst>
                <a:tab pos="527685" algn="l"/>
              </a:tabLst>
            </a:pPr>
            <a:r>
              <a:rPr dirty="0"/>
              <a:t>Validar</a:t>
            </a:r>
            <a:r>
              <a:rPr spc="-25" dirty="0"/>
              <a:t> </a:t>
            </a:r>
            <a:r>
              <a:rPr dirty="0"/>
              <a:t>la</a:t>
            </a:r>
            <a:r>
              <a:rPr spc="-35" dirty="0"/>
              <a:t> </a:t>
            </a:r>
            <a:r>
              <a:rPr dirty="0"/>
              <a:t>eficiencia</a:t>
            </a:r>
            <a:r>
              <a:rPr spc="-10" dirty="0"/>
              <a:t> </a:t>
            </a:r>
            <a:r>
              <a:rPr dirty="0"/>
              <a:t>de</a:t>
            </a:r>
            <a:r>
              <a:rPr spc="-35" dirty="0"/>
              <a:t> </a:t>
            </a:r>
            <a:r>
              <a:rPr dirty="0"/>
              <a:t>los</a:t>
            </a:r>
            <a:r>
              <a:rPr spc="-25" dirty="0"/>
              <a:t> </a:t>
            </a:r>
            <a:r>
              <a:rPr dirty="0"/>
              <a:t>canales</a:t>
            </a:r>
            <a:r>
              <a:rPr spc="-10" dirty="0"/>
              <a:t> </a:t>
            </a:r>
            <a:r>
              <a:rPr dirty="0"/>
              <a:t>y</a:t>
            </a:r>
            <a:r>
              <a:rPr spc="-30" dirty="0"/>
              <a:t> </a:t>
            </a:r>
            <a:r>
              <a:rPr dirty="0"/>
              <a:t>la</a:t>
            </a:r>
            <a:r>
              <a:rPr spc="-35" dirty="0"/>
              <a:t> </a:t>
            </a:r>
            <a:r>
              <a:rPr dirty="0"/>
              <a:t>relación</a:t>
            </a:r>
            <a:r>
              <a:rPr spc="-10" dirty="0"/>
              <a:t> </a:t>
            </a:r>
            <a:r>
              <a:rPr dirty="0"/>
              <a:t>con</a:t>
            </a:r>
            <a:r>
              <a:rPr spc="-35" dirty="0"/>
              <a:t> </a:t>
            </a:r>
            <a:r>
              <a:rPr spc="-10" dirty="0"/>
              <a:t>clientes.</a:t>
            </a:r>
          </a:p>
          <a:p>
            <a:pPr marL="527685" indent="-342900">
              <a:lnSpc>
                <a:spcPct val="100000"/>
              </a:lnSpc>
              <a:buAutoNum type="arabicPeriod"/>
              <a:tabLst>
                <a:tab pos="527685" algn="l"/>
              </a:tabLst>
            </a:pPr>
            <a:r>
              <a:rPr dirty="0"/>
              <a:t>Ajustar</a:t>
            </a:r>
            <a:r>
              <a:rPr spc="-20" dirty="0"/>
              <a:t> </a:t>
            </a:r>
            <a:r>
              <a:rPr dirty="0"/>
              <a:t>la</a:t>
            </a:r>
            <a:r>
              <a:rPr spc="-35" dirty="0"/>
              <a:t> </a:t>
            </a:r>
            <a:r>
              <a:rPr dirty="0"/>
              <a:t>estructura de</a:t>
            </a:r>
            <a:r>
              <a:rPr spc="-30" dirty="0"/>
              <a:t> </a:t>
            </a:r>
            <a:r>
              <a:rPr dirty="0"/>
              <a:t>costos</a:t>
            </a:r>
            <a:r>
              <a:rPr spc="-5" dirty="0"/>
              <a:t> </a:t>
            </a:r>
            <a:r>
              <a:rPr dirty="0"/>
              <a:t>con</a:t>
            </a:r>
            <a:r>
              <a:rPr spc="-30" dirty="0"/>
              <a:t> </a:t>
            </a:r>
            <a:r>
              <a:rPr dirty="0"/>
              <a:t>las</a:t>
            </a:r>
            <a:r>
              <a:rPr spc="-25" dirty="0"/>
              <a:t> </a:t>
            </a:r>
            <a:r>
              <a:rPr dirty="0"/>
              <a:t>fuentes de</a:t>
            </a:r>
            <a:r>
              <a:rPr spc="-45" dirty="0"/>
              <a:t> </a:t>
            </a:r>
            <a:r>
              <a:rPr spc="-10" dirty="0"/>
              <a:t>ingresos.</a:t>
            </a:r>
          </a:p>
          <a:p>
            <a:pPr marL="527685" indent="-342900">
              <a:lnSpc>
                <a:spcPct val="100000"/>
              </a:lnSpc>
              <a:buAutoNum type="arabicPeriod"/>
              <a:tabLst>
                <a:tab pos="527685" algn="l"/>
              </a:tabLst>
            </a:pPr>
            <a:r>
              <a:rPr dirty="0"/>
              <a:t>Optimizar</a:t>
            </a:r>
            <a:r>
              <a:rPr spc="-55" dirty="0"/>
              <a:t> </a:t>
            </a:r>
            <a:r>
              <a:rPr dirty="0"/>
              <a:t>actividades,</a:t>
            </a:r>
            <a:r>
              <a:rPr spc="-20" dirty="0"/>
              <a:t> </a:t>
            </a:r>
            <a:r>
              <a:rPr dirty="0"/>
              <a:t>recursos</a:t>
            </a:r>
            <a:r>
              <a:rPr spc="-15" dirty="0"/>
              <a:t> </a:t>
            </a:r>
            <a:r>
              <a:rPr dirty="0"/>
              <a:t>y</a:t>
            </a:r>
            <a:r>
              <a:rPr spc="-60" dirty="0"/>
              <a:t> </a:t>
            </a:r>
            <a:r>
              <a:rPr dirty="0"/>
              <a:t>socios</a:t>
            </a:r>
            <a:r>
              <a:rPr spc="-15" dirty="0"/>
              <a:t> </a:t>
            </a:r>
            <a:r>
              <a:rPr spc="-10" dirty="0"/>
              <a:t>clave.</a:t>
            </a:r>
          </a:p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b="1" dirty="0">
                <a:latin typeface="Candara"/>
                <a:cs typeface="Candara"/>
              </a:rPr>
              <a:t>Ejercicio</a:t>
            </a:r>
            <a:r>
              <a:rPr b="1" spc="-50" dirty="0">
                <a:latin typeface="Candara"/>
                <a:cs typeface="Candara"/>
              </a:rPr>
              <a:t> </a:t>
            </a:r>
            <a:r>
              <a:rPr b="1" spc="-10" dirty="0">
                <a:latin typeface="Candara"/>
                <a:cs typeface="Candara"/>
              </a:rPr>
              <a:t>final:</a:t>
            </a:r>
          </a:p>
          <a:p>
            <a:pPr marL="354965" marR="5080" lvl="1" indent="-170815">
              <a:lnSpc>
                <a:spcPct val="100000"/>
              </a:lnSpc>
              <a:spcBef>
                <a:spcPts val="1925"/>
              </a:spcBef>
              <a:buFont typeface="Arial MT"/>
              <a:buChar char="•"/>
              <a:tabLst>
                <a:tab pos="354965" algn="l"/>
              </a:tabLst>
            </a:pPr>
            <a:r>
              <a:rPr sz="1600" dirty="0">
                <a:latin typeface="Candara"/>
                <a:cs typeface="Candara"/>
              </a:rPr>
              <a:t>Utilizando</a:t>
            </a:r>
            <a:r>
              <a:rPr sz="1600" spc="9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el</a:t>
            </a:r>
            <a:r>
              <a:rPr sz="1600" spc="9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negocio</a:t>
            </a:r>
            <a:r>
              <a:rPr sz="1600" spc="9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que</a:t>
            </a:r>
            <a:r>
              <a:rPr sz="1600" spc="9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has</a:t>
            </a:r>
            <a:r>
              <a:rPr sz="1600" spc="9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pensando</a:t>
            </a:r>
            <a:r>
              <a:rPr sz="1600" spc="10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anteriormente</a:t>
            </a:r>
            <a:r>
              <a:rPr sz="1600" spc="9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presenta</a:t>
            </a:r>
            <a:r>
              <a:rPr sz="1600" spc="9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tu</a:t>
            </a:r>
            <a:r>
              <a:rPr sz="1600" spc="9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Business</a:t>
            </a:r>
            <a:r>
              <a:rPr sz="1600" spc="11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Model</a:t>
            </a:r>
            <a:r>
              <a:rPr sz="1600" spc="10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Canvas</a:t>
            </a:r>
            <a:r>
              <a:rPr sz="1600" spc="10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conmpleto,</a:t>
            </a:r>
            <a:r>
              <a:rPr sz="1600" spc="10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utilizando</a:t>
            </a:r>
            <a:r>
              <a:rPr sz="1600" spc="105" dirty="0">
                <a:latin typeface="Candara"/>
                <a:cs typeface="Candara"/>
              </a:rPr>
              <a:t> </a:t>
            </a:r>
            <a:r>
              <a:rPr sz="1600" spc="-25" dirty="0">
                <a:latin typeface="Candara"/>
                <a:cs typeface="Candara"/>
              </a:rPr>
              <a:t>las </a:t>
            </a:r>
            <a:r>
              <a:rPr sz="1600" dirty="0">
                <a:latin typeface="Candara"/>
                <a:cs typeface="Candara"/>
              </a:rPr>
              <a:t>partes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ya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hechas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anteriormente,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explicando</a:t>
            </a:r>
            <a:r>
              <a:rPr sz="1600" spc="-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cada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bloque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y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sus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decisiones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estratégicas.</a:t>
            </a:r>
            <a:endParaRPr sz="1600"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DB2D686-7E24-89A3-39B4-7719E020CDD7}"/>
              </a:ext>
            </a:extLst>
          </p:cNvPr>
          <p:cNvSpPr txBox="1"/>
          <p:nvPr/>
        </p:nvSpPr>
        <p:spPr>
          <a:xfrm>
            <a:off x="2971800" y="533400"/>
            <a:ext cx="670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highlight>
                  <a:srgbClr val="FFFF00"/>
                </a:highlight>
              </a:rPr>
              <a:t>https://plataformapyme.es/es-es/Paginas/default.aspx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89FF9B3-A9C3-1605-4205-01CB72AED8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799" y="1115406"/>
            <a:ext cx="9601201" cy="574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6399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5448" y="654761"/>
            <a:ext cx="103759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latin typeface="Arial MT"/>
                <a:cs typeface="Arial MT"/>
              </a:rPr>
              <a:t>15</a:t>
            </a:r>
            <a:endParaRPr sz="72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5448" y="1923669"/>
            <a:ext cx="645414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Evaluación</a:t>
            </a:r>
            <a:r>
              <a:rPr spc="-204" dirty="0"/>
              <a:t> </a:t>
            </a:r>
            <a:r>
              <a:rPr spc="-185" dirty="0"/>
              <a:t>y </a:t>
            </a:r>
            <a:r>
              <a:rPr spc="-85" dirty="0"/>
              <a:t>Seguimiento</a:t>
            </a:r>
            <a:r>
              <a:rPr spc="-190" dirty="0"/>
              <a:t> </a:t>
            </a:r>
            <a:r>
              <a:rPr dirty="0"/>
              <a:t>del</a:t>
            </a:r>
            <a:r>
              <a:rPr spc="-185" dirty="0"/>
              <a:t> </a:t>
            </a:r>
            <a:r>
              <a:rPr spc="40" dirty="0"/>
              <a:t>BMC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8242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Un</a:t>
            </a:r>
            <a:r>
              <a:rPr spc="-40" dirty="0"/>
              <a:t> </a:t>
            </a:r>
            <a:r>
              <a:rPr dirty="0"/>
              <a:t>modelo</a:t>
            </a:r>
            <a:r>
              <a:rPr spc="-15" dirty="0"/>
              <a:t> </a:t>
            </a:r>
            <a:r>
              <a:rPr dirty="0"/>
              <a:t>de</a:t>
            </a:r>
            <a:r>
              <a:rPr spc="-35" dirty="0"/>
              <a:t> </a:t>
            </a:r>
            <a:r>
              <a:rPr dirty="0"/>
              <a:t>negocio</a:t>
            </a:r>
            <a:r>
              <a:rPr spc="-10" dirty="0"/>
              <a:t> </a:t>
            </a:r>
            <a:r>
              <a:rPr dirty="0"/>
              <a:t>debe</a:t>
            </a:r>
            <a:r>
              <a:rPr spc="-30" dirty="0"/>
              <a:t> </a:t>
            </a:r>
            <a:r>
              <a:rPr dirty="0"/>
              <a:t>ser</a:t>
            </a:r>
            <a:r>
              <a:rPr spc="-30" dirty="0"/>
              <a:t> </a:t>
            </a:r>
            <a:r>
              <a:rPr dirty="0"/>
              <a:t>revisado</a:t>
            </a:r>
            <a:r>
              <a:rPr spc="-10" dirty="0"/>
              <a:t> </a:t>
            </a:r>
            <a:r>
              <a:rPr dirty="0"/>
              <a:t>y</a:t>
            </a:r>
            <a:r>
              <a:rPr spc="-25" dirty="0"/>
              <a:t> </a:t>
            </a:r>
            <a:r>
              <a:rPr dirty="0"/>
              <a:t>ajustado</a:t>
            </a:r>
            <a:r>
              <a:rPr spc="-5" dirty="0"/>
              <a:t> </a:t>
            </a:r>
            <a:r>
              <a:rPr spc="-10" dirty="0"/>
              <a:t>constantemente</a:t>
            </a:r>
            <a:r>
              <a:rPr spc="15" dirty="0"/>
              <a:t> </a:t>
            </a:r>
            <a:r>
              <a:rPr dirty="0"/>
              <a:t>para</a:t>
            </a:r>
            <a:r>
              <a:rPr spc="-30" dirty="0"/>
              <a:t> </a:t>
            </a:r>
            <a:r>
              <a:rPr dirty="0"/>
              <a:t>asegurar</a:t>
            </a:r>
            <a:r>
              <a:rPr spc="-10" dirty="0"/>
              <a:t> </a:t>
            </a:r>
            <a:r>
              <a:rPr dirty="0"/>
              <a:t>su</a:t>
            </a:r>
            <a:r>
              <a:rPr spc="-35" dirty="0"/>
              <a:t> </a:t>
            </a:r>
            <a:r>
              <a:rPr spc="-10" dirty="0"/>
              <a:t>efectividad </a:t>
            </a:r>
            <a:r>
              <a:rPr dirty="0"/>
              <a:t>y</a:t>
            </a:r>
            <a:r>
              <a:rPr spc="-25" dirty="0"/>
              <a:t> </a:t>
            </a:r>
            <a:r>
              <a:rPr dirty="0"/>
              <a:t>adaptación</a:t>
            </a:r>
            <a:r>
              <a:rPr spc="-15" dirty="0"/>
              <a:t> </a:t>
            </a:r>
            <a:r>
              <a:rPr dirty="0"/>
              <a:t>al</a:t>
            </a:r>
            <a:r>
              <a:rPr spc="-35" dirty="0"/>
              <a:t> </a:t>
            </a:r>
            <a:r>
              <a:rPr spc="-10" dirty="0"/>
              <a:t>mercado.</a:t>
            </a:r>
          </a:p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b="1" dirty="0">
                <a:latin typeface="Candara"/>
                <a:cs typeface="Candara"/>
              </a:rPr>
              <a:t>Métodos</a:t>
            </a:r>
            <a:r>
              <a:rPr b="1" spc="-15" dirty="0">
                <a:latin typeface="Candara"/>
                <a:cs typeface="Candara"/>
              </a:rPr>
              <a:t> </a:t>
            </a:r>
            <a:r>
              <a:rPr b="1" dirty="0">
                <a:latin typeface="Candara"/>
                <a:cs typeface="Candara"/>
              </a:rPr>
              <a:t>de</a:t>
            </a:r>
            <a:r>
              <a:rPr b="1" spc="-50" dirty="0">
                <a:latin typeface="Candara"/>
                <a:cs typeface="Candara"/>
              </a:rPr>
              <a:t> </a:t>
            </a:r>
            <a:r>
              <a:rPr b="1" spc="-10" dirty="0">
                <a:latin typeface="Candara"/>
                <a:cs typeface="Candara"/>
              </a:rPr>
              <a:t>evaluación:</a:t>
            </a:r>
          </a:p>
          <a:p>
            <a:pPr marL="527685" indent="-342900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527685" algn="l"/>
              </a:tabLst>
            </a:pPr>
            <a:r>
              <a:rPr b="1" dirty="0">
                <a:latin typeface="Candara"/>
                <a:cs typeface="Candara"/>
              </a:rPr>
              <a:t>Feedback</a:t>
            </a:r>
            <a:r>
              <a:rPr b="1" spc="-45" dirty="0">
                <a:latin typeface="Candara"/>
                <a:cs typeface="Candara"/>
              </a:rPr>
              <a:t> </a:t>
            </a:r>
            <a:r>
              <a:rPr b="1" dirty="0">
                <a:latin typeface="Candara"/>
                <a:cs typeface="Candara"/>
              </a:rPr>
              <a:t>de</a:t>
            </a:r>
            <a:r>
              <a:rPr b="1" spc="-65" dirty="0">
                <a:latin typeface="Candara"/>
                <a:cs typeface="Candara"/>
              </a:rPr>
              <a:t> </a:t>
            </a:r>
            <a:r>
              <a:rPr b="1" dirty="0">
                <a:latin typeface="Candara"/>
                <a:cs typeface="Candara"/>
              </a:rPr>
              <a:t>clientes</a:t>
            </a:r>
            <a:r>
              <a:rPr dirty="0"/>
              <a:t>:</a:t>
            </a:r>
            <a:r>
              <a:rPr spc="-50" dirty="0"/>
              <a:t> </a:t>
            </a:r>
            <a:r>
              <a:rPr dirty="0"/>
              <a:t>Encuestas,</a:t>
            </a:r>
            <a:r>
              <a:rPr spc="-35" dirty="0"/>
              <a:t> </a:t>
            </a:r>
            <a:r>
              <a:rPr dirty="0"/>
              <a:t>entrevistas,</a:t>
            </a:r>
            <a:r>
              <a:rPr spc="-35" dirty="0"/>
              <a:t> </a:t>
            </a:r>
            <a:r>
              <a:rPr spc="-10" dirty="0"/>
              <a:t>observaciones.</a:t>
            </a:r>
          </a:p>
          <a:p>
            <a:pPr marL="527685" indent="-342900">
              <a:lnSpc>
                <a:spcPct val="100000"/>
              </a:lnSpc>
              <a:buFont typeface="Arial MT"/>
              <a:buChar char="•"/>
              <a:tabLst>
                <a:tab pos="527685" algn="l"/>
              </a:tabLst>
            </a:pPr>
            <a:r>
              <a:rPr b="1" dirty="0">
                <a:latin typeface="Candara"/>
                <a:cs typeface="Candara"/>
              </a:rPr>
              <a:t>Métricas</a:t>
            </a:r>
            <a:r>
              <a:rPr b="1" spc="-15" dirty="0">
                <a:latin typeface="Candara"/>
                <a:cs typeface="Candara"/>
              </a:rPr>
              <a:t> </a:t>
            </a:r>
            <a:r>
              <a:rPr b="1" dirty="0">
                <a:latin typeface="Candara"/>
                <a:cs typeface="Candara"/>
              </a:rPr>
              <a:t>clave</a:t>
            </a:r>
            <a:r>
              <a:rPr dirty="0"/>
              <a:t>:</a:t>
            </a:r>
            <a:r>
              <a:rPr spc="-25" dirty="0"/>
              <a:t> </a:t>
            </a:r>
            <a:r>
              <a:rPr dirty="0"/>
              <a:t>Análisis</a:t>
            </a:r>
            <a:r>
              <a:rPr spc="-25" dirty="0"/>
              <a:t> </a:t>
            </a:r>
            <a:r>
              <a:rPr dirty="0"/>
              <a:t>de</a:t>
            </a:r>
            <a:r>
              <a:rPr spc="-45" dirty="0"/>
              <a:t> </a:t>
            </a:r>
            <a:r>
              <a:rPr dirty="0"/>
              <a:t>ingresos,</a:t>
            </a:r>
            <a:r>
              <a:rPr spc="-20" dirty="0"/>
              <a:t> </a:t>
            </a:r>
            <a:r>
              <a:rPr dirty="0"/>
              <a:t>costos,</a:t>
            </a:r>
            <a:r>
              <a:rPr spc="-25" dirty="0"/>
              <a:t> </a:t>
            </a:r>
            <a:r>
              <a:rPr dirty="0"/>
              <a:t>tasas</a:t>
            </a:r>
            <a:r>
              <a:rPr spc="-30" dirty="0"/>
              <a:t> </a:t>
            </a:r>
            <a:r>
              <a:rPr dirty="0"/>
              <a:t>de</a:t>
            </a:r>
            <a:r>
              <a:rPr spc="-45" dirty="0"/>
              <a:t> </a:t>
            </a:r>
            <a:r>
              <a:rPr spc="-10" dirty="0"/>
              <a:t>conversión.</a:t>
            </a:r>
          </a:p>
          <a:p>
            <a:pPr marL="527685" indent="-342900">
              <a:lnSpc>
                <a:spcPct val="100000"/>
              </a:lnSpc>
              <a:buFont typeface="Arial MT"/>
              <a:buChar char="•"/>
              <a:tabLst>
                <a:tab pos="527685" algn="l"/>
              </a:tabLst>
            </a:pPr>
            <a:r>
              <a:rPr b="1" dirty="0">
                <a:latin typeface="Candara"/>
                <a:cs typeface="Candara"/>
              </a:rPr>
              <a:t>Pruebas</a:t>
            </a:r>
            <a:r>
              <a:rPr b="1" spc="-25" dirty="0">
                <a:latin typeface="Candara"/>
                <a:cs typeface="Candara"/>
              </a:rPr>
              <a:t> </a:t>
            </a:r>
            <a:r>
              <a:rPr b="1" dirty="0">
                <a:latin typeface="Candara"/>
                <a:cs typeface="Candara"/>
              </a:rPr>
              <a:t>de</a:t>
            </a:r>
            <a:r>
              <a:rPr b="1" spc="-50" dirty="0">
                <a:latin typeface="Candara"/>
                <a:cs typeface="Candara"/>
              </a:rPr>
              <a:t> </a:t>
            </a:r>
            <a:r>
              <a:rPr b="1" dirty="0">
                <a:latin typeface="Candara"/>
                <a:cs typeface="Candara"/>
              </a:rPr>
              <a:t>hipótesis</a:t>
            </a:r>
            <a:r>
              <a:rPr dirty="0"/>
              <a:t>: Validación</a:t>
            </a:r>
            <a:r>
              <a:rPr spc="-15" dirty="0"/>
              <a:t> </a:t>
            </a:r>
            <a:r>
              <a:rPr dirty="0"/>
              <a:t>de</a:t>
            </a:r>
            <a:r>
              <a:rPr spc="-40" dirty="0"/>
              <a:t> </a:t>
            </a:r>
            <a:r>
              <a:rPr dirty="0"/>
              <a:t>cambios</a:t>
            </a:r>
            <a:r>
              <a:rPr spc="-10" dirty="0"/>
              <a:t> </a:t>
            </a:r>
            <a:r>
              <a:rPr dirty="0"/>
              <a:t>en</a:t>
            </a:r>
            <a:r>
              <a:rPr spc="-50" dirty="0"/>
              <a:t> </a:t>
            </a:r>
            <a:r>
              <a:rPr dirty="0"/>
              <a:t>la</a:t>
            </a:r>
            <a:r>
              <a:rPr spc="-40" dirty="0"/>
              <a:t> </a:t>
            </a:r>
            <a:r>
              <a:rPr dirty="0"/>
              <a:t>propuesta</a:t>
            </a:r>
            <a:r>
              <a:rPr spc="-10" dirty="0"/>
              <a:t> </a:t>
            </a:r>
            <a:r>
              <a:rPr dirty="0"/>
              <a:t>de</a:t>
            </a:r>
            <a:r>
              <a:rPr spc="-40" dirty="0"/>
              <a:t> </a:t>
            </a:r>
            <a:r>
              <a:rPr spc="-10" dirty="0"/>
              <a:t>valor.</a:t>
            </a:r>
          </a:p>
          <a:p>
            <a:pPr marL="527685" indent="-3429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527685" algn="l"/>
              </a:tabLst>
            </a:pPr>
            <a:r>
              <a:rPr b="1" spc="-10" dirty="0">
                <a:latin typeface="Candara"/>
                <a:cs typeface="Candara"/>
              </a:rPr>
              <a:t>Benchmarking</a:t>
            </a:r>
            <a:r>
              <a:rPr spc="-10" dirty="0"/>
              <a:t>:</a:t>
            </a:r>
            <a:r>
              <a:rPr dirty="0"/>
              <a:t> Comparación</a:t>
            </a:r>
            <a:r>
              <a:rPr spc="-5" dirty="0"/>
              <a:t> </a:t>
            </a:r>
            <a:r>
              <a:rPr dirty="0"/>
              <a:t>con</a:t>
            </a:r>
            <a:r>
              <a:rPr spc="-35" dirty="0"/>
              <a:t> </a:t>
            </a:r>
            <a:r>
              <a:rPr dirty="0"/>
              <a:t>competidores</a:t>
            </a:r>
            <a:r>
              <a:rPr spc="5" dirty="0"/>
              <a:t> </a:t>
            </a:r>
            <a:r>
              <a:rPr dirty="0"/>
              <a:t>y</a:t>
            </a:r>
            <a:r>
              <a:rPr spc="-45" dirty="0"/>
              <a:t> </a:t>
            </a:r>
            <a:r>
              <a:rPr dirty="0"/>
              <a:t>referentes</a:t>
            </a:r>
            <a:r>
              <a:rPr spc="-15" dirty="0"/>
              <a:t> </a:t>
            </a:r>
            <a:r>
              <a:rPr dirty="0"/>
              <a:t>de</a:t>
            </a:r>
            <a:r>
              <a:rPr spc="-40" dirty="0"/>
              <a:t> </a:t>
            </a:r>
            <a:r>
              <a:rPr dirty="0"/>
              <a:t>la</a:t>
            </a:r>
            <a:r>
              <a:rPr spc="-40" dirty="0"/>
              <a:t> </a:t>
            </a:r>
            <a:r>
              <a:rPr spc="-10" dirty="0"/>
              <a:t>industria.</a:t>
            </a:r>
          </a:p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b="1" dirty="0">
                <a:latin typeface="Candara"/>
                <a:cs typeface="Candara"/>
              </a:rPr>
              <a:t>Ejercicio</a:t>
            </a:r>
            <a:r>
              <a:rPr b="1" spc="-50" dirty="0">
                <a:latin typeface="Candara"/>
                <a:cs typeface="Candara"/>
              </a:rPr>
              <a:t> </a:t>
            </a:r>
            <a:r>
              <a:rPr b="1" spc="-10" dirty="0">
                <a:latin typeface="Candara"/>
                <a:cs typeface="Candara"/>
              </a:rPr>
              <a:t>final:</a:t>
            </a:r>
          </a:p>
          <a:p>
            <a:pPr marL="354965" marR="5080" indent="-170815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/>
              <a:t>Utilizando</a:t>
            </a:r>
            <a:r>
              <a:rPr spc="95" dirty="0"/>
              <a:t> </a:t>
            </a:r>
            <a:r>
              <a:rPr dirty="0"/>
              <a:t>el</a:t>
            </a:r>
            <a:r>
              <a:rPr spc="95" dirty="0"/>
              <a:t> </a:t>
            </a:r>
            <a:r>
              <a:rPr dirty="0"/>
              <a:t>negocio</a:t>
            </a:r>
            <a:r>
              <a:rPr spc="95" dirty="0"/>
              <a:t> </a:t>
            </a:r>
            <a:r>
              <a:rPr dirty="0"/>
              <a:t>que</a:t>
            </a:r>
            <a:r>
              <a:rPr spc="90" dirty="0"/>
              <a:t> </a:t>
            </a:r>
            <a:r>
              <a:rPr dirty="0"/>
              <a:t>has</a:t>
            </a:r>
            <a:r>
              <a:rPr spc="95" dirty="0"/>
              <a:t> </a:t>
            </a:r>
            <a:r>
              <a:rPr dirty="0"/>
              <a:t>pensando</a:t>
            </a:r>
            <a:r>
              <a:rPr spc="105" dirty="0"/>
              <a:t> </a:t>
            </a:r>
            <a:r>
              <a:rPr dirty="0"/>
              <a:t>anteriormente</a:t>
            </a:r>
            <a:r>
              <a:rPr spc="95" dirty="0"/>
              <a:t> </a:t>
            </a:r>
            <a:r>
              <a:rPr dirty="0"/>
              <a:t>presenta</a:t>
            </a:r>
            <a:r>
              <a:rPr spc="90" dirty="0"/>
              <a:t> </a:t>
            </a:r>
            <a:r>
              <a:rPr dirty="0"/>
              <a:t>tu</a:t>
            </a:r>
            <a:r>
              <a:rPr spc="95" dirty="0"/>
              <a:t> </a:t>
            </a:r>
            <a:r>
              <a:rPr dirty="0"/>
              <a:t>Business</a:t>
            </a:r>
            <a:r>
              <a:rPr spc="110" dirty="0"/>
              <a:t> </a:t>
            </a:r>
            <a:r>
              <a:rPr dirty="0"/>
              <a:t>Model</a:t>
            </a:r>
            <a:r>
              <a:rPr spc="100" dirty="0"/>
              <a:t> </a:t>
            </a:r>
            <a:r>
              <a:rPr dirty="0"/>
              <a:t>Canvas</a:t>
            </a:r>
            <a:r>
              <a:rPr spc="105" dirty="0"/>
              <a:t> </a:t>
            </a:r>
            <a:r>
              <a:rPr dirty="0"/>
              <a:t>conmpleto,</a:t>
            </a:r>
            <a:r>
              <a:rPr spc="105" dirty="0"/>
              <a:t> </a:t>
            </a:r>
            <a:r>
              <a:rPr dirty="0"/>
              <a:t>utilizando</a:t>
            </a:r>
            <a:r>
              <a:rPr spc="105" dirty="0"/>
              <a:t> </a:t>
            </a:r>
            <a:r>
              <a:rPr spc="-25" dirty="0"/>
              <a:t>las </a:t>
            </a:r>
            <a:r>
              <a:rPr dirty="0"/>
              <a:t>partes</a:t>
            </a:r>
            <a:r>
              <a:rPr spc="-30" dirty="0"/>
              <a:t> </a:t>
            </a:r>
            <a:r>
              <a:rPr dirty="0"/>
              <a:t>ya</a:t>
            </a:r>
            <a:r>
              <a:rPr spc="-45" dirty="0"/>
              <a:t> </a:t>
            </a:r>
            <a:r>
              <a:rPr dirty="0"/>
              <a:t>hechas</a:t>
            </a:r>
            <a:r>
              <a:rPr spc="-30" dirty="0"/>
              <a:t> </a:t>
            </a:r>
            <a:r>
              <a:rPr dirty="0"/>
              <a:t>anteriormente,</a:t>
            </a:r>
            <a:r>
              <a:rPr spc="-20" dirty="0"/>
              <a:t> </a:t>
            </a:r>
            <a:r>
              <a:rPr dirty="0"/>
              <a:t>explicando</a:t>
            </a:r>
            <a:r>
              <a:rPr spc="-15" dirty="0"/>
              <a:t> </a:t>
            </a:r>
            <a:r>
              <a:rPr dirty="0"/>
              <a:t>cada</a:t>
            </a:r>
            <a:r>
              <a:rPr spc="-35" dirty="0"/>
              <a:t> </a:t>
            </a:r>
            <a:r>
              <a:rPr dirty="0"/>
              <a:t>bloque</a:t>
            </a:r>
            <a:r>
              <a:rPr spc="-25" dirty="0"/>
              <a:t> </a:t>
            </a:r>
            <a:r>
              <a:rPr dirty="0"/>
              <a:t>y</a:t>
            </a:r>
            <a:r>
              <a:rPr spc="-50" dirty="0"/>
              <a:t> </a:t>
            </a:r>
            <a:r>
              <a:rPr dirty="0"/>
              <a:t>sus</a:t>
            </a:r>
            <a:r>
              <a:rPr spc="-30" dirty="0"/>
              <a:t> </a:t>
            </a:r>
            <a:r>
              <a:rPr dirty="0"/>
              <a:t>decisiones</a:t>
            </a:r>
            <a:r>
              <a:rPr spc="-20" dirty="0"/>
              <a:t> </a:t>
            </a:r>
            <a:r>
              <a:rPr spc="-10" dirty="0"/>
              <a:t>estratégicas.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5448" y="682193"/>
            <a:ext cx="103759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latin typeface="Arial MT"/>
                <a:cs typeface="Arial MT"/>
              </a:rPr>
              <a:t>16</a:t>
            </a:r>
            <a:endParaRPr sz="72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3256" y="1979803"/>
            <a:ext cx="10530840" cy="3796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480" marR="4217035">
              <a:lnSpc>
                <a:spcPct val="100000"/>
              </a:lnSpc>
              <a:spcBef>
                <a:spcPts val="100"/>
              </a:spcBef>
            </a:pPr>
            <a:r>
              <a:rPr sz="3000" spc="100" dirty="0">
                <a:latin typeface="Verdana"/>
                <a:cs typeface="Verdana"/>
              </a:rPr>
              <a:t>Adaptación</a:t>
            </a:r>
            <a:r>
              <a:rPr sz="3000" spc="-240" dirty="0">
                <a:latin typeface="Verdana"/>
                <a:cs typeface="Verdana"/>
              </a:rPr>
              <a:t> </a:t>
            </a:r>
            <a:r>
              <a:rPr sz="3000" dirty="0">
                <a:latin typeface="Verdana"/>
                <a:cs typeface="Verdana"/>
              </a:rPr>
              <a:t>del</a:t>
            </a:r>
            <a:r>
              <a:rPr sz="3000" spc="-195" dirty="0">
                <a:latin typeface="Verdana"/>
                <a:cs typeface="Verdana"/>
              </a:rPr>
              <a:t> </a:t>
            </a:r>
            <a:r>
              <a:rPr sz="3000" spc="65" dirty="0">
                <a:latin typeface="Verdana"/>
                <a:cs typeface="Verdana"/>
              </a:rPr>
              <a:t>BMC</a:t>
            </a:r>
            <a:r>
              <a:rPr sz="3000" spc="-200" dirty="0">
                <a:latin typeface="Verdana"/>
                <a:cs typeface="Verdana"/>
              </a:rPr>
              <a:t> </a:t>
            </a:r>
            <a:r>
              <a:rPr sz="3000" spc="229" dirty="0">
                <a:latin typeface="Verdana"/>
                <a:cs typeface="Verdana"/>
              </a:rPr>
              <a:t>a</a:t>
            </a:r>
            <a:r>
              <a:rPr sz="3000" spc="-215" dirty="0">
                <a:latin typeface="Verdana"/>
                <a:cs typeface="Verdana"/>
              </a:rPr>
              <a:t> </a:t>
            </a:r>
            <a:r>
              <a:rPr sz="3000" spc="55" dirty="0">
                <a:latin typeface="Verdana"/>
                <a:cs typeface="Verdana"/>
              </a:rPr>
              <a:t>Mercados </a:t>
            </a:r>
            <a:r>
              <a:rPr sz="3000" spc="-10" dirty="0">
                <a:latin typeface="Verdana"/>
                <a:cs typeface="Verdana"/>
              </a:rPr>
              <a:t>Emergentes</a:t>
            </a:r>
            <a:endParaRPr sz="3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365"/>
              </a:spcBef>
            </a:pPr>
            <a:r>
              <a:rPr sz="1600" dirty="0">
                <a:latin typeface="Candara"/>
                <a:cs typeface="Candara"/>
              </a:rPr>
              <a:t>Los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modelos de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negocio</a:t>
            </a:r>
            <a:r>
              <a:rPr sz="1600" spc="-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deben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ser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flexibles</a:t>
            </a:r>
            <a:r>
              <a:rPr sz="1600" spc="-1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para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responder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cambios</a:t>
            </a:r>
            <a:r>
              <a:rPr sz="1600" spc="-1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en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el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entorno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y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oportunidades</a:t>
            </a:r>
            <a:r>
              <a:rPr sz="1600" spc="1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nuevos</a:t>
            </a:r>
            <a:r>
              <a:rPr sz="1600" spc="-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mercados.</a:t>
            </a:r>
            <a:endParaRPr sz="1600">
              <a:latin typeface="Candara"/>
              <a:cs typeface="Candara"/>
            </a:endParaRPr>
          </a:p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sz="1600" b="1" dirty="0">
                <a:latin typeface="Candara"/>
                <a:cs typeface="Candara"/>
              </a:rPr>
              <a:t>Factores</a:t>
            </a:r>
            <a:r>
              <a:rPr sz="1600" b="1" spc="-10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clave</a:t>
            </a:r>
            <a:r>
              <a:rPr sz="1600" b="1" spc="-25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de</a:t>
            </a:r>
            <a:r>
              <a:rPr sz="1600" b="1" spc="-55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adaptación:</a:t>
            </a:r>
            <a:endParaRPr sz="1600">
              <a:latin typeface="Candara"/>
              <a:cs typeface="Candara"/>
            </a:endParaRPr>
          </a:p>
          <a:p>
            <a:pPr marL="299085" indent="-286385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299085" algn="l"/>
              </a:tabLst>
            </a:pPr>
            <a:r>
              <a:rPr sz="1600" dirty="0">
                <a:latin typeface="Candara"/>
                <a:cs typeface="Candara"/>
              </a:rPr>
              <a:t>Nuevas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necesidades</a:t>
            </a:r>
            <a:r>
              <a:rPr sz="1600" spc="-1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del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cliente.</a:t>
            </a:r>
            <a:endParaRPr sz="1600">
              <a:latin typeface="Candara"/>
              <a:cs typeface="Candara"/>
            </a:endParaRPr>
          </a:p>
          <a:p>
            <a:pPr marL="299085" indent="-286385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299085" algn="l"/>
              </a:tabLst>
            </a:pPr>
            <a:r>
              <a:rPr sz="1600" dirty="0">
                <a:latin typeface="Candara"/>
                <a:cs typeface="Candara"/>
              </a:rPr>
              <a:t>Tendencias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tecnológicas</a:t>
            </a:r>
            <a:r>
              <a:rPr sz="1600" spc="-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y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digitales.</a:t>
            </a:r>
            <a:endParaRPr sz="1600">
              <a:latin typeface="Candara"/>
              <a:cs typeface="Candara"/>
            </a:endParaRPr>
          </a:p>
          <a:p>
            <a:pPr marL="299085" indent="-286385">
              <a:lnSpc>
                <a:spcPct val="100000"/>
              </a:lnSpc>
              <a:spcBef>
                <a:spcPts val="1925"/>
              </a:spcBef>
              <a:buFont typeface="Arial MT"/>
              <a:buChar char="•"/>
              <a:tabLst>
                <a:tab pos="299085" algn="l"/>
              </a:tabLst>
            </a:pPr>
            <a:r>
              <a:rPr sz="1600" dirty="0">
                <a:latin typeface="Candara"/>
                <a:cs typeface="Candara"/>
              </a:rPr>
              <a:t>Cambios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en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regulación</a:t>
            </a:r>
            <a:r>
              <a:rPr sz="1600" spc="-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y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políticas</a:t>
            </a:r>
            <a:r>
              <a:rPr sz="1600" spc="-10" dirty="0">
                <a:latin typeface="Candara"/>
                <a:cs typeface="Candara"/>
              </a:rPr>
              <a:t> locales.</a:t>
            </a:r>
            <a:endParaRPr sz="1600">
              <a:latin typeface="Candara"/>
              <a:cs typeface="Candara"/>
            </a:endParaRPr>
          </a:p>
          <a:p>
            <a:pPr marL="299085" indent="-286385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299085" algn="l"/>
              </a:tabLst>
            </a:pPr>
            <a:r>
              <a:rPr sz="1600" dirty="0">
                <a:latin typeface="Candara"/>
                <a:cs typeface="Candara"/>
              </a:rPr>
              <a:t>Condiciones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económicas y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socioculturales.</a:t>
            </a:r>
            <a:endParaRPr sz="1600"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5448" y="887044"/>
            <a:ext cx="103759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latin typeface="Arial MT"/>
                <a:cs typeface="Arial MT"/>
              </a:rPr>
              <a:t>17</a:t>
            </a:r>
            <a:endParaRPr sz="72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3256" y="2247722"/>
            <a:ext cx="10567035" cy="1737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100"/>
              </a:spcBef>
            </a:pPr>
            <a:r>
              <a:rPr sz="3000" spc="-10" dirty="0">
                <a:latin typeface="Verdana"/>
                <a:cs typeface="Verdana"/>
              </a:rPr>
              <a:t>Conclusiones</a:t>
            </a:r>
            <a:endParaRPr sz="3000">
              <a:latin typeface="Verdana"/>
              <a:cs typeface="Verdana"/>
            </a:endParaRPr>
          </a:p>
          <a:p>
            <a:pPr marL="12700" marR="5080" algn="just">
              <a:lnSpc>
                <a:spcPct val="100200"/>
              </a:lnSpc>
              <a:spcBef>
                <a:spcPts val="2185"/>
              </a:spcBef>
            </a:pPr>
            <a:r>
              <a:rPr sz="1600" dirty="0">
                <a:latin typeface="Candara"/>
                <a:cs typeface="Candara"/>
              </a:rPr>
              <a:t>La</a:t>
            </a:r>
            <a:r>
              <a:rPr sz="1600" spc="16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clave</a:t>
            </a:r>
            <a:r>
              <a:rPr sz="1600" spc="18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del</a:t>
            </a:r>
            <a:r>
              <a:rPr sz="1600" spc="18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éxito</a:t>
            </a:r>
            <a:r>
              <a:rPr sz="1600" spc="17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en</a:t>
            </a:r>
            <a:r>
              <a:rPr sz="1600" spc="17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cualquier</a:t>
            </a:r>
            <a:r>
              <a:rPr sz="1600" spc="17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modelo</a:t>
            </a:r>
            <a:r>
              <a:rPr sz="1600" spc="16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16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negocio</a:t>
            </a:r>
            <a:r>
              <a:rPr sz="1600" spc="19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radica</a:t>
            </a:r>
            <a:r>
              <a:rPr sz="1600" spc="17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en</a:t>
            </a:r>
            <a:r>
              <a:rPr sz="1600" spc="16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su</a:t>
            </a:r>
            <a:r>
              <a:rPr sz="1600" spc="17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capacidad</a:t>
            </a:r>
            <a:r>
              <a:rPr sz="1600" spc="16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17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adaptación,</a:t>
            </a:r>
            <a:r>
              <a:rPr sz="1600" spc="17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en</a:t>
            </a:r>
            <a:r>
              <a:rPr sz="1600" spc="17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</a:t>
            </a:r>
            <a:r>
              <a:rPr sz="1600" spc="17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validación</a:t>
            </a:r>
            <a:r>
              <a:rPr sz="1600" spc="17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constante</a:t>
            </a:r>
            <a:r>
              <a:rPr sz="1600" spc="165" dirty="0">
                <a:latin typeface="Candara"/>
                <a:cs typeface="Candara"/>
              </a:rPr>
              <a:t> </a:t>
            </a:r>
            <a:r>
              <a:rPr sz="1600" spc="-25" dirty="0">
                <a:latin typeface="Candara"/>
                <a:cs typeface="Candara"/>
              </a:rPr>
              <a:t>de </a:t>
            </a:r>
            <a:r>
              <a:rPr sz="1600" dirty="0">
                <a:latin typeface="Candara"/>
                <a:cs typeface="Candara"/>
              </a:rPr>
              <a:t>hipótesis</a:t>
            </a:r>
            <a:r>
              <a:rPr sz="1600" spc="5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y</a:t>
            </a:r>
            <a:r>
              <a:rPr sz="1600" spc="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en</a:t>
            </a:r>
            <a:r>
              <a:rPr sz="1600" spc="5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</a:t>
            </a:r>
            <a:r>
              <a:rPr sz="1600" spc="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innovación</a:t>
            </a:r>
            <a:r>
              <a:rPr sz="1600" spc="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continua.</a:t>
            </a:r>
            <a:r>
              <a:rPr sz="1600" spc="5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</a:t>
            </a:r>
            <a:r>
              <a:rPr sz="1600" spc="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implementación</a:t>
            </a:r>
            <a:r>
              <a:rPr sz="1600" spc="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del</a:t>
            </a:r>
            <a:r>
              <a:rPr sz="1600" spc="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BMC</a:t>
            </a:r>
            <a:r>
              <a:rPr sz="1600" spc="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permite</a:t>
            </a:r>
            <a:r>
              <a:rPr sz="1600" spc="6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</a:t>
            </a:r>
            <a:r>
              <a:rPr sz="1600" spc="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los</a:t>
            </a:r>
            <a:r>
              <a:rPr sz="1600" spc="6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emprendedores</a:t>
            </a:r>
            <a:r>
              <a:rPr sz="1600" spc="5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y</a:t>
            </a:r>
            <a:r>
              <a:rPr sz="1600" spc="5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empresas</a:t>
            </a:r>
            <a:r>
              <a:rPr sz="1600" spc="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mantener</a:t>
            </a:r>
            <a:r>
              <a:rPr sz="1600" spc="50" dirty="0">
                <a:latin typeface="Candara"/>
                <a:cs typeface="Candara"/>
              </a:rPr>
              <a:t> </a:t>
            </a:r>
            <a:r>
              <a:rPr sz="1600" spc="-25" dirty="0">
                <a:latin typeface="Candara"/>
                <a:cs typeface="Candara"/>
              </a:rPr>
              <a:t>un </a:t>
            </a:r>
            <a:r>
              <a:rPr sz="1600" dirty="0">
                <a:latin typeface="Candara"/>
                <a:cs typeface="Candara"/>
              </a:rPr>
              <a:t>enfoque</a:t>
            </a:r>
            <a:r>
              <a:rPr sz="1600" spc="19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estratégico</a:t>
            </a:r>
            <a:r>
              <a:rPr sz="1600" spc="19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y</a:t>
            </a:r>
            <a:r>
              <a:rPr sz="1600" spc="19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orientado</a:t>
            </a:r>
            <a:r>
              <a:rPr sz="1600" spc="204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</a:t>
            </a:r>
            <a:r>
              <a:rPr sz="1600" spc="19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</a:t>
            </a:r>
            <a:r>
              <a:rPr sz="1600" spc="18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mejora</a:t>
            </a:r>
            <a:r>
              <a:rPr sz="1600" spc="19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continua,</a:t>
            </a:r>
            <a:r>
              <a:rPr sz="1600" spc="20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asegurando</a:t>
            </a:r>
            <a:r>
              <a:rPr sz="1600" spc="21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una</a:t>
            </a:r>
            <a:r>
              <a:rPr sz="1600" spc="17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propuesta</a:t>
            </a:r>
            <a:r>
              <a:rPr sz="1600" spc="204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18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valor</a:t>
            </a:r>
            <a:r>
              <a:rPr sz="1600" spc="19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relevante</a:t>
            </a:r>
            <a:r>
              <a:rPr sz="1600" spc="19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y</a:t>
            </a:r>
            <a:r>
              <a:rPr sz="1600" spc="21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sostenible</a:t>
            </a:r>
            <a:r>
              <a:rPr sz="1600" spc="18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en</a:t>
            </a:r>
            <a:r>
              <a:rPr sz="1600" spc="204" dirty="0">
                <a:latin typeface="Candara"/>
                <a:cs typeface="Candara"/>
              </a:rPr>
              <a:t> </a:t>
            </a:r>
            <a:r>
              <a:rPr sz="1600" spc="-25" dirty="0">
                <a:latin typeface="Candara"/>
                <a:cs typeface="Candara"/>
              </a:rPr>
              <a:t>el </a:t>
            </a:r>
            <a:r>
              <a:rPr sz="1600" spc="-10" dirty="0">
                <a:latin typeface="Candara"/>
                <a:cs typeface="Candara"/>
              </a:rPr>
              <a:t>tiempo.</a:t>
            </a:r>
            <a:endParaRPr sz="1600"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5740">
              <a:lnSpc>
                <a:spcPct val="100000"/>
              </a:lnSpc>
              <a:spcBef>
                <a:spcPts val="100"/>
              </a:spcBef>
            </a:pPr>
            <a:r>
              <a:rPr spc="-70" dirty="0"/>
              <a:t>Objetivos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18996" y="507568"/>
            <a:ext cx="104013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latin typeface="Arial MT"/>
                <a:cs typeface="Arial MT"/>
              </a:rPr>
              <a:t>01</a:t>
            </a:r>
            <a:endParaRPr sz="72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18996" y="2564383"/>
            <a:ext cx="9488170" cy="2708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Candara"/>
                <a:cs typeface="Candara"/>
              </a:rPr>
              <a:t>El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Business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Model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Canvas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(BMC)</a:t>
            </a:r>
            <a:r>
              <a:rPr sz="1600" spc="-7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es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una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herramienta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visual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diseñada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para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ayudar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spc="-20" dirty="0">
                <a:latin typeface="Candara"/>
                <a:cs typeface="Candara"/>
              </a:rPr>
              <a:t>emprendedores</a:t>
            </a:r>
            <a:r>
              <a:rPr sz="1600" spc="-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y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empresas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spc="-50" dirty="0">
                <a:latin typeface="Candara"/>
                <a:cs typeface="Candara"/>
              </a:rPr>
              <a:t>a </a:t>
            </a:r>
            <a:r>
              <a:rPr sz="1600" spc="-10" dirty="0">
                <a:latin typeface="Candara"/>
                <a:cs typeface="Candara"/>
              </a:rPr>
              <a:t>estructurar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su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modelo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negocio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manera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clara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y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eficiente.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Se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compone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9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bloques</a:t>
            </a:r>
            <a:r>
              <a:rPr sz="1600" spc="-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que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permiten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definir</a:t>
            </a:r>
            <a:r>
              <a:rPr sz="1600" spc="-50" dirty="0">
                <a:latin typeface="Candara"/>
                <a:cs typeface="Candara"/>
              </a:rPr>
              <a:t> y </a:t>
            </a:r>
            <a:r>
              <a:rPr sz="1600" spc="-10" dirty="0">
                <a:latin typeface="Candara"/>
                <a:cs typeface="Candara"/>
              </a:rPr>
              <a:t>analizar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los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elementos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clave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8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cualquier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negocio.</a:t>
            </a:r>
            <a:endParaRPr sz="1600">
              <a:latin typeface="Candara"/>
              <a:cs typeface="Candara"/>
            </a:endParaRPr>
          </a:p>
          <a:p>
            <a:pPr marL="185420" indent="-172720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185420" algn="l"/>
              </a:tabLst>
            </a:pPr>
            <a:r>
              <a:rPr sz="1600" b="1" spc="-10" dirty="0">
                <a:latin typeface="Candara"/>
                <a:cs typeface="Candara"/>
              </a:rPr>
              <a:t>Objetivos</a:t>
            </a:r>
            <a:r>
              <a:rPr sz="1600" b="1" spc="-20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de</a:t>
            </a:r>
            <a:r>
              <a:rPr sz="1600" b="1" spc="-55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la</a:t>
            </a:r>
            <a:r>
              <a:rPr sz="1600" b="1" spc="-55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sesión:</a:t>
            </a:r>
            <a:endParaRPr sz="1600">
              <a:latin typeface="Candara"/>
              <a:cs typeface="Candara"/>
            </a:endParaRPr>
          </a:p>
          <a:p>
            <a:pPr marL="448945" lvl="1" indent="-183515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448945" algn="l"/>
              </a:tabLst>
            </a:pPr>
            <a:r>
              <a:rPr sz="1600" spc="-10" dirty="0">
                <a:latin typeface="Candara"/>
                <a:cs typeface="Candara"/>
              </a:rPr>
              <a:t>Comprender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estructura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y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utilidad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del</a:t>
            </a:r>
            <a:r>
              <a:rPr sz="1600" spc="-70" dirty="0">
                <a:latin typeface="Candara"/>
                <a:cs typeface="Candara"/>
              </a:rPr>
              <a:t> </a:t>
            </a:r>
            <a:r>
              <a:rPr sz="1600" spc="-20" dirty="0">
                <a:latin typeface="Candara"/>
                <a:cs typeface="Candara"/>
              </a:rPr>
              <a:t>BMC.</a:t>
            </a:r>
            <a:endParaRPr sz="1600">
              <a:latin typeface="Candara"/>
              <a:cs typeface="Candara"/>
            </a:endParaRPr>
          </a:p>
          <a:p>
            <a:pPr marL="448945" lvl="1" indent="-183515">
              <a:lnSpc>
                <a:spcPct val="100000"/>
              </a:lnSpc>
              <a:buFont typeface="Arial MT"/>
              <a:buChar char="•"/>
              <a:tabLst>
                <a:tab pos="448945" algn="l"/>
              </a:tabLst>
            </a:pPr>
            <a:r>
              <a:rPr sz="1600" spc="-10" dirty="0">
                <a:latin typeface="Candara"/>
                <a:cs typeface="Candara"/>
              </a:rPr>
              <a:t>Identificar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el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impacto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cada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bloque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en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un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modelo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negocio.</a:t>
            </a:r>
            <a:endParaRPr sz="1600">
              <a:latin typeface="Candara"/>
              <a:cs typeface="Candara"/>
            </a:endParaRPr>
          </a:p>
          <a:p>
            <a:pPr marL="448945" lvl="1" indent="-183515">
              <a:lnSpc>
                <a:spcPct val="100000"/>
              </a:lnSpc>
              <a:buFont typeface="Arial MT"/>
              <a:buChar char="•"/>
              <a:tabLst>
                <a:tab pos="448945" algn="l"/>
              </a:tabLst>
            </a:pPr>
            <a:r>
              <a:rPr sz="1600" spc="-10" dirty="0">
                <a:latin typeface="Candara"/>
                <a:cs typeface="Candara"/>
              </a:rPr>
              <a:t>Aplicar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el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BMC</a:t>
            </a:r>
            <a:r>
              <a:rPr sz="1600" spc="-7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ideas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negocio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reales.</a:t>
            </a:r>
            <a:endParaRPr sz="1600">
              <a:latin typeface="Candara"/>
              <a:cs typeface="Candara"/>
            </a:endParaRPr>
          </a:p>
          <a:p>
            <a:pPr marL="448945" lvl="1" indent="-183515">
              <a:lnSpc>
                <a:spcPct val="100000"/>
              </a:lnSpc>
              <a:buFont typeface="Arial MT"/>
              <a:buChar char="•"/>
              <a:tabLst>
                <a:tab pos="448945" algn="l"/>
              </a:tabLst>
            </a:pPr>
            <a:r>
              <a:rPr sz="1600" spc="-10" dirty="0">
                <a:latin typeface="Candara"/>
                <a:cs typeface="Candara"/>
              </a:rPr>
              <a:t>Analizar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ejemplos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startups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exitosas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y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su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modelo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negocio.</a:t>
            </a:r>
            <a:endParaRPr sz="1600">
              <a:latin typeface="Candara"/>
              <a:cs typeface="Candara"/>
            </a:endParaRPr>
          </a:p>
          <a:p>
            <a:pPr marL="448945" lvl="1" indent="-18351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448945" algn="l"/>
              </a:tabLst>
            </a:pPr>
            <a:r>
              <a:rPr sz="1600" spc="-10" dirty="0">
                <a:latin typeface="Candara"/>
                <a:cs typeface="Candara"/>
              </a:rPr>
              <a:t>Explorar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20" dirty="0">
                <a:latin typeface="Candara"/>
                <a:cs typeface="Candara"/>
              </a:rPr>
              <a:t>adaptabilidad</a:t>
            </a:r>
            <a:r>
              <a:rPr sz="1600" spc="-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del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BMC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mercados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emergentes.</a:t>
            </a:r>
            <a:endParaRPr sz="1600"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7135" y="1268044"/>
            <a:ext cx="103759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latin typeface="Arial MT"/>
                <a:cs typeface="Arial MT"/>
              </a:rPr>
              <a:t>02</a:t>
            </a:r>
            <a:endParaRPr sz="72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59557" y="2733801"/>
            <a:ext cx="7086600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33625" marR="5080" indent="-2321560">
              <a:lnSpc>
                <a:spcPct val="100000"/>
              </a:lnSpc>
              <a:spcBef>
                <a:spcPts val="105"/>
              </a:spcBef>
            </a:pPr>
            <a:r>
              <a:rPr sz="4400" spc="165" dirty="0">
                <a:latin typeface="Verdana"/>
                <a:cs typeface="Verdana"/>
              </a:rPr>
              <a:t>¿Qué</a:t>
            </a:r>
            <a:r>
              <a:rPr sz="4400" spc="-325" dirty="0">
                <a:latin typeface="Verdana"/>
                <a:cs typeface="Verdana"/>
              </a:rPr>
              <a:t> </a:t>
            </a:r>
            <a:r>
              <a:rPr sz="4400" spc="-180" dirty="0">
                <a:latin typeface="Verdana"/>
                <a:cs typeface="Verdana"/>
              </a:rPr>
              <a:t>es</a:t>
            </a:r>
            <a:r>
              <a:rPr sz="4400" spc="-315" dirty="0">
                <a:latin typeface="Verdana"/>
                <a:cs typeface="Verdana"/>
              </a:rPr>
              <a:t> </a:t>
            </a:r>
            <a:r>
              <a:rPr sz="4400" spc="-65" dirty="0">
                <a:latin typeface="Verdana"/>
                <a:cs typeface="Verdana"/>
              </a:rPr>
              <a:t>el</a:t>
            </a:r>
            <a:r>
              <a:rPr sz="4400" spc="-315" dirty="0">
                <a:latin typeface="Verdana"/>
                <a:cs typeface="Verdana"/>
              </a:rPr>
              <a:t> </a:t>
            </a:r>
            <a:r>
              <a:rPr sz="4400" spc="-335" dirty="0">
                <a:latin typeface="Verdana"/>
                <a:cs typeface="Verdana"/>
              </a:rPr>
              <a:t>Business</a:t>
            </a:r>
            <a:r>
              <a:rPr sz="4400" spc="-345" dirty="0">
                <a:latin typeface="Verdana"/>
                <a:cs typeface="Verdana"/>
              </a:rPr>
              <a:t> </a:t>
            </a:r>
            <a:r>
              <a:rPr sz="4400" spc="110" dirty="0">
                <a:latin typeface="Verdana"/>
                <a:cs typeface="Verdana"/>
              </a:rPr>
              <a:t>Model </a:t>
            </a:r>
            <a:r>
              <a:rPr sz="4400" spc="55" dirty="0">
                <a:latin typeface="Verdana"/>
                <a:cs typeface="Verdana"/>
              </a:rPr>
              <a:t>Canvas?</a:t>
            </a:r>
            <a:endParaRPr sz="4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64361" y="2448813"/>
            <a:ext cx="8789670" cy="2463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Candara"/>
                <a:cs typeface="Candara"/>
              </a:rPr>
              <a:t>El</a:t>
            </a:r>
            <a:r>
              <a:rPr sz="1600" spc="17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Business</a:t>
            </a:r>
            <a:r>
              <a:rPr sz="1600" spc="17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Model</a:t>
            </a:r>
            <a:r>
              <a:rPr sz="1600" spc="16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Canvas</a:t>
            </a:r>
            <a:r>
              <a:rPr sz="1600" spc="18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es</a:t>
            </a:r>
            <a:r>
              <a:rPr sz="1600" spc="18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una</a:t>
            </a:r>
            <a:r>
              <a:rPr sz="1600" spc="18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herramienta</a:t>
            </a:r>
            <a:r>
              <a:rPr sz="1600" spc="17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desarrollada</a:t>
            </a:r>
            <a:r>
              <a:rPr sz="1600" spc="16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por</a:t>
            </a:r>
            <a:r>
              <a:rPr sz="1600" spc="17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Alexander</a:t>
            </a:r>
            <a:r>
              <a:rPr sz="1600" spc="17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Osterwalder</a:t>
            </a:r>
            <a:r>
              <a:rPr sz="1600" spc="16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que</a:t>
            </a:r>
            <a:r>
              <a:rPr sz="1600" spc="16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permite </a:t>
            </a:r>
            <a:r>
              <a:rPr sz="1600" dirty="0">
                <a:latin typeface="Candara"/>
                <a:cs typeface="Candara"/>
              </a:rPr>
              <a:t>representar</a:t>
            </a:r>
            <a:r>
              <a:rPr sz="1600" spc="3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32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forma</a:t>
            </a:r>
            <a:r>
              <a:rPr sz="1600" spc="3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gráfica</a:t>
            </a:r>
            <a:r>
              <a:rPr sz="1600" spc="3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el</a:t>
            </a:r>
            <a:r>
              <a:rPr sz="1600" spc="3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modelo</a:t>
            </a:r>
            <a:r>
              <a:rPr sz="1600" spc="3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32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negocio</a:t>
            </a:r>
            <a:r>
              <a:rPr sz="1600" spc="3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3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una</a:t>
            </a:r>
            <a:r>
              <a:rPr sz="1600" spc="3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empresa.</a:t>
            </a:r>
            <a:r>
              <a:rPr sz="1600" spc="3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Su</a:t>
            </a:r>
            <a:r>
              <a:rPr sz="1600" spc="3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propósito</a:t>
            </a:r>
            <a:r>
              <a:rPr sz="1600" spc="35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es</a:t>
            </a:r>
            <a:r>
              <a:rPr sz="1600" spc="3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facilitar</a:t>
            </a:r>
            <a:r>
              <a:rPr sz="1600" spc="335" dirty="0">
                <a:latin typeface="Candara"/>
                <a:cs typeface="Candara"/>
              </a:rPr>
              <a:t> </a:t>
            </a:r>
            <a:r>
              <a:rPr sz="1600" spc="-25" dirty="0">
                <a:latin typeface="Candara"/>
                <a:cs typeface="Candara"/>
              </a:rPr>
              <a:t>la </a:t>
            </a:r>
            <a:r>
              <a:rPr sz="1600" spc="-10" dirty="0">
                <a:latin typeface="Candara"/>
                <a:cs typeface="Candara"/>
              </a:rPr>
              <a:t>comprensión</a:t>
            </a:r>
            <a:r>
              <a:rPr sz="1600" spc="-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y</a:t>
            </a:r>
            <a:r>
              <a:rPr sz="1600" spc="1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el</a:t>
            </a:r>
            <a:r>
              <a:rPr sz="1600" spc="-10" dirty="0">
                <a:latin typeface="Candara"/>
                <a:cs typeface="Candara"/>
              </a:rPr>
              <a:t> análisis</a:t>
            </a:r>
            <a:r>
              <a:rPr sz="1600" spc="-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</a:t>
            </a:r>
            <a:r>
              <a:rPr sz="1600" spc="-10" dirty="0">
                <a:latin typeface="Candara"/>
                <a:cs typeface="Candara"/>
              </a:rPr>
              <a:t> propuesta</a:t>
            </a:r>
            <a:r>
              <a:rPr sz="1600" dirty="0">
                <a:latin typeface="Candara"/>
                <a:cs typeface="Candara"/>
              </a:rPr>
              <a:t> de</a:t>
            </a:r>
            <a:r>
              <a:rPr sz="1600" spc="-1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valor,</a:t>
            </a:r>
            <a:r>
              <a:rPr sz="1600" spc="-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los </a:t>
            </a:r>
            <a:r>
              <a:rPr sz="1600" spc="-10" dirty="0">
                <a:latin typeface="Candara"/>
                <a:cs typeface="Candara"/>
              </a:rPr>
              <a:t>clientes,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los canales</a:t>
            </a:r>
            <a:r>
              <a:rPr sz="1600" spc="-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1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distribución, </a:t>
            </a:r>
            <a:r>
              <a:rPr sz="1600" dirty="0">
                <a:latin typeface="Candara"/>
                <a:cs typeface="Candara"/>
              </a:rPr>
              <a:t>la</a:t>
            </a:r>
            <a:r>
              <a:rPr sz="1600" spc="-10" dirty="0">
                <a:latin typeface="Candara"/>
                <a:cs typeface="Candara"/>
              </a:rPr>
              <a:t> estructura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costos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y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las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fuentes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ingresos.</a:t>
            </a:r>
            <a:endParaRPr sz="1600">
              <a:latin typeface="Candara"/>
              <a:cs typeface="Candara"/>
            </a:endParaRPr>
          </a:p>
          <a:p>
            <a:pPr marL="12700" algn="just">
              <a:lnSpc>
                <a:spcPct val="100000"/>
              </a:lnSpc>
              <a:spcBef>
                <a:spcPts val="1920"/>
              </a:spcBef>
            </a:pP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Candara"/>
                <a:cs typeface="Candara"/>
              </a:rPr>
              <a:t>Características</a:t>
            </a:r>
            <a:r>
              <a:rPr sz="1600" u="sng" spc="-75" dirty="0">
                <a:uFill>
                  <a:solidFill>
                    <a:srgbClr val="000000"/>
                  </a:solidFill>
                </a:uFill>
                <a:latin typeface="Candara"/>
                <a:cs typeface="Candara"/>
              </a:rPr>
              <a:t> 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Candara"/>
                <a:cs typeface="Candara"/>
              </a:rPr>
              <a:t>principales:</a:t>
            </a:r>
            <a:endParaRPr sz="1600">
              <a:latin typeface="Candara"/>
              <a:cs typeface="Candara"/>
            </a:endParaRPr>
          </a:p>
          <a:p>
            <a:pPr marL="354965" indent="-342265">
              <a:lnSpc>
                <a:spcPct val="100000"/>
              </a:lnSpc>
              <a:spcBef>
                <a:spcPts val="1925"/>
              </a:spcBef>
              <a:buAutoNum type="arabicPeriod"/>
              <a:tabLst>
                <a:tab pos="354965" algn="l"/>
              </a:tabLst>
            </a:pPr>
            <a:r>
              <a:rPr sz="1600" b="1" spc="-10" dirty="0">
                <a:latin typeface="Candara"/>
                <a:cs typeface="Candara"/>
              </a:rPr>
              <a:t>Visual</a:t>
            </a:r>
            <a:r>
              <a:rPr sz="1600" b="1" spc="-45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y</a:t>
            </a:r>
            <a:r>
              <a:rPr sz="1600" b="1" spc="-55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flexible:</a:t>
            </a:r>
            <a:r>
              <a:rPr sz="1600" b="1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Se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adapta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cualquier</a:t>
            </a:r>
            <a:r>
              <a:rPr sz="1600" spc="-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tipo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negocio.</a:t>
            </a:r>
            <a:endParaRPr sz="1600">
              <a:latin typeface="Candara"/>
              <a:cs typeface="Candara"/>
            </a:endParaRPr>
          </a:p>
          <a:p>
            <a:pPr marL="354965" indent="-342265">
              <a:lnSpc>
                <a:spcPct val="100000"/>
              </a:lnSpc>
              <a:buAutoNum type="arabicPeriod"/>
              <a:tabLst>
                <a:tab pos="354965" algn="l"/>
              </a:tabLst>
            </a:pPr>
            <a:r>
              <a:rPr sz="1600" b="1" spc="-20" dirty="0">
                <a:latin typeface="Candara"/>
                <a:cs typeface="Candara"/>
              </a:rPr>
              <a:t>Colaborativo:</a:t>
            </a:r>
            <a:r>
              <a:rPr sz="1600" b="1" spc="-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Permite</a:t>
            </a:r>
            <a:r>
              <a:rPr sz="1600" spc="-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spc="-30" dirty="0">
                <a:latin typeface="Candara"/>
                <a:cs typeface="Candara"/>
              </a:rPr>
              <a:t>co-</a:t>
            </a:r>
            <a:r>
              <a:rPr sz="1600" spc="-10" dirty="0">
                <a:latin typeface="Candara"/>
                <a:cs typeface="Candara"/>
              </a:rPr>
              <a:t>creación</a:t>
            </a:r>
            <a:r>
              <a:rPr sz="1600" spc="-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entre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equipos.</a:t>
            </a:r>
            <a:endParaRPr sz="1600">
              <a:latin typeface="Candara"/>
              <a:cs typeface="Candara"/>
            </a:endParaRPr>
          </a:p>
          <a:p>
            <a:pPr marL="354965" indent="-342265">
              <a:lnSpc>
                <a:spcPct val="100000"/>
              </a:lnSpc>
              <a:buAutoNum type="arabicPeriod"/>
              <a:tabLst>
                <a:tab pos="354965" algn="l"/>
              </a:tabLst>
            </a:pPr>
            <a:r>
              <a:rPr sz="1600" b="1" spc="-10" dirty="0">
                <a:latin typeface="Candara"/>
                <a:cs typeface="Candara"/>
              </a:rPr>
              <a:t>Dinámico:</a:t>
            </a:r>
            <a:r>
              <a:rPr sz="1600" b="1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Puede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modificarse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según</a:t>
            </a:r>
            <a:r>
              <a:rPr sz="1600" spc="-7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las</a:t>
            </a:r>
            <a:r>
              <a:rPr sz="1600" spc="-7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necesidades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del</a:t>
            </a:r>
            <a:r>
              <a:rPr sz="1600" spc="-8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mercado.</a:t>
            </a:r>
            <a:endParaRPr sz="1600">
              <a:latin typeface="Candara"/>
              <a:cs typeface="Candar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6552" y="506348"/>
            <a:ext cx="104013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latin typeface="Arial MT"/>
                <a:cs typeface="Arial MT"/>
              </a:rPr>
              <a:t>02</a:t>
            </a:r>
            <a:endParaRPr sz="72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76552" y="1645996"/>
            <a:ext cx="658685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¿Qué</a:t>
            </a:r>
            <a:r>
              <a:rPr spc="-225" dirty="0"/>
              <a:t> </a:t>
            </a:r>
            <a:r>
              <a:rPr spc="-125" dirty="0"/>
              <a:t>es</a:t>
            </a:r>
            <a:r>
              <a:rPr spc="-225" dirty="0"/>
              <a:t> </a:t>
            </a:r>
            <a:r>
              <a:rPr spc="-50" dirty="0"/>
              <a:t>el</a:t>
            </a:r>
            <a:r>
              <a:rPr spc="-225" dirty="0"/>
              <a:t> </a:t>
            </a:r>
            <a:r>
              <a:rPr spc="-235" dirty="0"/>
              <a:t>Business</a:t>
            </a:r>
            <a:r>
              <a:rPr spc="-215" dirty="0"/>
              <a:t> </a:t>
            </a:r>
            <a:r>
              <a:rPr spc="80" dirty="0"/>
              <a:t>Model</a:t>
            </a:r>
            <a:r>
              <a:rPr spc="-215" dirty="0"/>
              <a:t> </a:t>
            </a:r>
            <a:r>
              <a:rPr spc="35" dirty="0"/>
              <a:t>Canvas?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8996" y="963879"/>
            <a:ext cx="103759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latin typeface="Arial MT"/>
                <a:cs typeface="Arial MT"/>
              </a:rPr>
              <a:t>03</a:t>
            </a:r>
            <a:endParaRPr sz="72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15948" y="2384552"/>
            <a:ext cx="8918575" cy="1750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sz="3000" spc="-70" dirty="0">
                <a:latin typeface="Verdana"/>
                <a:cs typeface="Verdana"/>
              </a:rPr>
              <a:t>Beneficios</a:t>
            </a:r>
            <a:r>
              <a:rPr sz="3000" spc="-180" dirty="0">
                <a:latin typeface="Verdana"/>
                <a:cs typeface="Verdana"/>
              </a:rPr>
              <a:t> </a:t>
            </a:r>
            <a:r>
              <a:rPr sz="3000" dirty="0">
                <a:latin typeface="Verdana"/>
                <a:cs typeface="Verdana"/>
              </a:rPr>
              <a:t>del</a:t>
            </a:r>
            <a:r>
              <a:rPr sz="3000" spc="-175" dirty="0">
                <a:latin typeface="Verdana"/>
                <a:cs typeface="Verdana"/>
              </a:rPr>
              <a:t> </a:t>
            </a:r>
            <a:r>
              <a:rPr sz="3000" spc="-240" dirty="0">
                <a:latin typeface="Verdana"/>
                <a:cs typeface="Verdana"/>
              </a:rPr>
              <a:t>Business</a:t>
            </a:r>
            <a:r>
              <a:rPr sz="3000" spc="-195" dirty="0">
                <a:latin typeface="Verdana"/>
                <a:cs typeface="Verdana"/>
              </a:rPr>
              <a:t> </a:t>
            </a:r>
            <a:r>
              <a:rPr sz="3000" spc="80" dirty="0">
                <a:latin typeface="Verdana"/>
                <a:cs typeface="Verdana"/>
              </a:rPr>
              <a:t>Model</a:t>
            </a:r>
            <a:r>
              <a:rPr sz="3000" spc="-175" dirty="0">
                <a:latin typeface="Verdana"/>
                <a:cs typeface="Verdana"/>
              </a:rPr>
              <a:t> </a:t>
            </a:r>
            <a:r>
              <a:rPr sz="3000" spc="-10" dirty="0">
                <a:latin typeface="Verdana"/>
                <a:cs typeface="Verdana"/>
              </a:rPr>
              <a:t>Canvas</a:t>
            </a:r>
            <a:endParaRPr sz="3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300"/>
              </a:spcBef>
            </a:pPr>
            <a:r>
              <a:rPr sz="1600" b="1" spc="-10" dirty="0">
                <a:latin typeface="Candara"/>
                <a:cs typeface="Candara"/>
              </a:rPr>
              <a:t>Ejercicio</a:t>
            </a:r>
            <a:r>
              <a:rPr sz="1600" b="1" spc="-45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práctico:</a:t>
            </a:r>
            <a:endParaRPr sz="1600" dirty="0">
              <a:latin typeface="Candara"/>
              <a:cs typeface="Candara"/>
            </a:endParaRPr>
          </a:p>
          <a:p>
            <a:pPr marL="469265" marR="5080" indent="-228600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469265" algn="l"/>
              </a:tabLst>
            </a:pPr>
            <a:r>
              <a:rPr sz="1600" dirty="0">
                <a:latin typeface="Candara"/>
                <a:cs typeface="Candara"/>
              </a:rPr>
              <a:t>Analiza</a:t>
            </a:r>
            <a:r>
              <a:rPr sz="1600" spc="8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una</a:t>
            </a:r>
            <a:r>
              <a:rPr sz="1600" spc="7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panadería</a:t>
            </a:r>
            <a:r>
              <a:rPr sz="1600" spc="8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local</a:t>
            </a:r>
            <a:r>
              <a:rPr sz="1600" spc="8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y</a:t>
            </a:r>
            <a:r>
              <a:rPr sz="1600" spc="75" dirty="0">
                <a:latin typeface="Candara"/>
                <a:cs typeface="Candara"/>
              </a:rPr>
              <a:t> </a:t>
            </a:r>
            <a:r>
              <a:rPr sz="1600" dirty="0" err="1">
                <a:latin typeface="Candara"/>
                <a:cs typeface="Candara"/>
              </a:rPr>
              <a:t>reflexiona</a:t>
            </a:r>
            <a:r>
              <a:rPr sz="1600" spc="7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en</a:t>
            </a:r>
            <a:r>
              <a:rPr sz="1600" spc="7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grupo</a:t>
            </a:r>
            <a:r>
              <a:rPr sz="1600" spc="7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cómo</a:t>
            </a:r>
            <a:r>
              <a:rPr sz="1600" spc="7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puede</a:t>
            </a:r>
            <a:r>
              <a:rPr sz="1600" spc="9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evolucionar</a:t>
            </a:r>
            <a:r>
              <a:rPr sz="1600" spc="8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aplicando</a:t>
            </a:r>
            <a:r>
              <a:rPr sz="1600" spc="9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el</a:t>
            </a:r>
            <a:r>
              <a:rPr sz="1600" spc="7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Business </a:t>
            </a:r>
            <a:r>
              <a:rPr sz="1600" dirty="0">
                <a:latin typeface="Candara"/>
                <a:cs typeface="Candara"/>
              </a:rPr>
              <a:t>Model</a:t>
            </a:r>
            <a:r>
              <a:rPr sz="1600" spc="-9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Canvas</a:t>
            </a:r>
            <a:endParaRPr sz="1600" dirty="0"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89430" y="615518"/>
            <a:ext cx="103759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latin typeface="Arial MT"/>
                <a:cs typeface="Arial MT"/>
              </a:rPr>
              <a:t>04</a:t>
            </a:r>
            <a:endParaRPr sz="72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01318" y="1910841"/>
            <a:ext cx="7522209" cy="8934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100"/>
              </a:spcBef>
            </a:pPr>
            <a:r>
              <a:rPr spc="-195" dirty="0"/>
              <a:t>Los</a:t>
            </a:r>
            <a:r>
              <a:rPr spc="-190" dirty="0"/>
              <a:t> </a:t>
            </a:r>
            <a:r>
              <a:rPr spc="-270" dirty="0"/>
              <a:t>9</a:t>
            </a:r>
            <a:r>
              <a:rPr spc="-204" dirty="0"/>
              <a:t> </a:t>
            </a:r>
            <a:r>
              <a:rPr spc="-95" dirty="0"/>
              <a:t>Bloques</a:t>
            </a:r>
            <a:r>
              <a:rPr spc="-204" dirty="0"/>
              <a:t> </a:t>
            </a:r>
            <a:r>
              <a:rPr dirty="0"/>
              <a:t>del</a:t>
            </a:r>
            <a:r>
              <a:rPr spc="-185" dirty="0"/>
              <a:t> </a:t>
            </a:r>
            <a:r>
              <a:rPr spc="-240" dirty="0"/>
              <a:t>Business</a:t>
            </a:r>
            <a:r>
              <a:rPr spc="-200" dirty="0"/>
              <a:t> </a:t>
            </a:r>
            <a:r>
              <a:rPr spc="80" dirty="0"/>
              <a:t>Model</a:t>
            </a:r>
            <a:r>
              <a:rPr spc="-195" dirty="0"/>
              <a:t> </a:t>
            </a:r>
            <a:r>
              <a:rPr spc="-10" dirty="0"/>
              <a:t>Canvas</a:t>
            </a:r>
          </a:p>
          <a:p>
            <a:pPr marL="12700">
              <a:lnSpc>
                <a:spcPct val="100000"/>
              </a:lnSpc>
              <a:spcBef>
                <a:spcPts val="1315"/>
              </a:spcBef>
            </a:pPr>
            <a:r>
              <a:rPr sz="1600" dirty="0">
                <a:latin typeface="Candara"/>
                <a:cs typeface="Candara"/>
              </a:rPr>
              <a:t>El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BMC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se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compone</a:t>
            </a:r>
            <a:r>
              <a:rPr sz="1600" spc="-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9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bloques</a:t>
            </a:r>
            <a:r>
              <a:rPr sz="1600" dirty="0">
                <a:latin typeface="Candara"/>
                <a:cs typeface="Candara"/>
              </a:rPr>
              <a:t> </a:t>
            </a:r>
            <a:r>
              <a:rPr sz="1600" spc="-20" dirty="0">
                <a:latin typeface="Candara"/>
                <a:cs typeface="Candara"/>
              </a:rPr>
              <a:t>fundamentales</a:t>
            </a:r>
            <a:r>
              <a:rPr sz="1600" spc="-1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que</a:t>
            </a:r>
            <a:r>
              <a:rPr sz="1600" spc="-20" dirty="0">
                <a:latin typeface="Candara"/>
                <a:cs typeface="Candara"/>
              </a:rPr>
              <a:t> estructuran</a:t>
            </a:r>
            <a:r>
              <a:rPr sz="1600" spc="-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un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modelo</a:t>
            </a:r>
            <a:r>
              <a:rPr sz="1600" spc="-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negocio:</a:t>
            </a:r>
            <a:endParaRPr sz="1600">
              <a:latin typeface="Candara"/>
              <a:cs typeface="Candar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01318" y="3009036"/>
            <a:ext cx="5785485" cy="245110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305"/>
              </a:spcBef>
              <a:buAutoNum type="arabicPeriod"/>
              <a:tabLst>
                <a:tab pos="354965" algn="l"/>
              </a:tabLst>
            </a:pPr>
            <a:r>
              <a:rPr sz="1600" b="1" spc="-10" dirty="0">
                <a:latin typeface="Candara"/>
                <a:cs typeface="Candara"/>
              </a:rPr>
              <a:t>Propuesta</a:t>
            </a:r>
            <a:r>
              <a:rPr sz="1600" b="1" spc="-45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de</a:t>
            </a:r>
            <a:r>
              <a:rPr sz="1600" b="1" spc="-70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valor:</a:t>
            </a:r>
            <a:r>
              <a:rPr sz="1600" b="1" spc="-5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¿Qué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problema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soluciona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tu</a:t>
            </a:r>
            <a:r>
              <a:rPr sz="1600" spc="-8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negocio?</a:t>
            </a:r>
            <a:endParaRPr sz="1600">
              <a:latin typeface="Candara"/>
              <a:cs typeface="Candara"/>
            </a:endParaRPr>
          </a:p>
          <a:p>
            <a:pPr marL="354965" indent="-342265">
              <a:lnSpc>
                <a:spcPct val="100000"/>
              </a:lnSpc>
              <a:spcBef>
                <a:spcPts val="200"/>
              </a:spcBef>
              <a:buAutoNum type="arabicPeriod"/>
              <a:tabLst>
                <a:tab pos="354965" algn="l"/>
              </a:tabLst>
            </a:pPr>
            <a:r>
              <a:rPr sz="1600" b="1" spc="-10" dirty="0">
                <a:latin typeface="Candara"/>
                <a:cs typeface="Candara"/>
              </a:rPr>
              <a:t>Segmentos</a:t>
            </a:r>
            <a:r>
              <a:rPr sz="1600" b="1" spc="-20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de</a:t>
            </a:r>
            <a:r>
              <a:rPr sz="1600" b="1" spc="-75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clientes:</a:t>
            </a:r>
            <a:r>
              <a:rPr sz="1600" b="1" spc="-3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¿Quiénes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son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tus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clientes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ideales?</a:t>
            </a:r>
            <a:endParaRPr sz="1600">
              <a:latin typeface="Candara"/>
              <a:cs typeface="Candara"/>
            </a:endParaRPr>
          </a:p>
          <a:p>
            <a:pPr marL="354965" indent="-342265">
              <a:lnSpc>
                <a:spcPct val="100000"/>
              </a:lnSpc>
              <a:spcBef>
                <a:spcPts val="204"/>
              </a:spcBef>
              <a:buAutoNum type="arabicPeriod"/>
              <a:tabLst>
                <a:tab pos="354965" algn="l"/>
              </a:tabLst>
            </a:pPr>
            <a:r>
              <a:rPr sz="1600" b="1" spc="-10" dirty="0">
                <a:latin typeface="Candara"/>
                <a:cs typeface="Candara"/>
              </a:rPr>
              <a:t>Canales:</a:t>
            </a:r>
            <a:r>
              <a:rPr sz="1600" b="1" spc="-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¿Cómo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entregas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tu</a:t>
            </a:r>
            <a:r>
              <a:rPr sz="1600" spc="-7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propuesta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8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valor?</a:t>
            </a:r>
            <a:endParaRPr sz="1600">
              <a:latin typeface="Candara"/>
              <a:cs typeface="Candara"/>
            </a:endParaRPr>
          </a:p>
          <a:p>
            <a:pPr marL="354965" indent="-342265">
              <a:lnSpc>
                <a:spcPct val="100000"/>
              </a:lnSpc>
              <a:spcBef>
                <a:spcPts val="195"/>
              </a:spcBef>
              <a:buAutoNum type="arabicPeriod"/>
              <a:tabLst>
                <a:tab pos="354965" algn="l"/>
              </a:tabLst>
            </a:pPr>
            <a:r>
              <a:rPr sz="1600" b="1" spc="-10" dirty="0">
                <a:latin typeface="Candara"/>
                <a:cs typeface="Candara"/>
              </a:rPr>
              <a:t>Relación</a:t>
            </a:r>
            <a:r>
              <a:rPr sz="1600" b="1" spc="-55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con</a:t>
            </a:r>
            <a:r>
              <a:rPr sz="1600" b="1" spc="-80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clientes:</a:t>
            </a:r>
            <a:r>
              <a:rPr sz="1600" b="1" spc="-5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¿Cómo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interactúas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con</a:t>
            </a:r>
            <a:r>
              <a:rPr sz="1600" spc="-8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ellos?</a:t>
            </a:r>
            <a:endParaRPr sz="1600">
              <a:latin typeface="Candara"/>
              <a:cs typeface="Candara"/>
            </a:endParaRPr>
          </a:p>
          <a:p>
            <a:pPr marL="354965" indent="-342265">
              <a:lnSpc>
                <a:spcPct val="100000"/>
              </a:lnSpc>
              <a:spcBef>
                <a:spcPts val="204"/>
              </a:spcBef>
              <a:buAutoNum type="arabicPeriod"/>
              <a:tabLst>
                <a:tab pos="354965" algn="l"/>
              </a:tabLst>
            </a:pPr>
            <a:r>
              <a:rPr sz="1600" b="1" spc="-10" dirty="0">
                <a:latin typeface="Candara"/>
                <a:cs typeface="Candara"/>
              </a:rPr>
              <a:t>Flujos</a:t>
            </a:r>
            <a:r>
              <a:rPr sz="1600" b="1" spc="-30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de</a:t>
            </a:r>
            <a:r>
              <a:rPr sz="1600" b="1" spc="-60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ingresos: </a:t>
            </a:r>
            <a:r>
              <a:rPr sz="1600" spc="-10" dirty="0">
                <a:latin typeface="Candara"/>
                <a:cs typeface="Candara"/>
              </a:rPr>
              <a:t>¿Cómo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genera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ingresos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tu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negocio?</a:t>
            </a:r>
            <a:endParaRPr sz="1600">
              <a:latin typeface="Candara"/>
              <a:cs typeface="Candara"/>
            </a:endParaRPr>
          </a:p>
          <a:p>
            <a:pPr marL="354965" indent="-342265">
              <a:lnSpc>
                <a:spcPct val="100000"/>
              </a:lnSpc>
              <a:spcBef>
                <a:spcPts val="204"/>
              </a:spcBef>
              <a:buAutoNum type="arabicPeriod"/>
              <a:tabLst>
                <a:tab pos="354965" algn="l"/>
              </a:tabLst>
            </a:pPr>
            <a:r>
              <a:rPr sz="1600" b="1" spc="-10" dirty="0">
                <a:latin typeface="Candara"/>
                <a:cs typeface="Candara"/>
              </a:rPr>
              <a:t>Recursos</a:t>
            </a:r>
            <a:r>
              <a:rPr sz="1600" b="1" spc="-50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clave:</a:t>
            </a:r>
            <a:r>
              <a:rPr sz="1600" b="1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¿Qué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elementos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son</a:t>
            </a:r>
            <a:r>
              <a:rPr sz="1600" spc="-7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esenciales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para</a:t>
            </a:r>
            <a:r>
              <a:rPr sz="1600" spc="-7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operar?</a:t>
            </a:r>
            <a:endParaRPr sz="1600">
              <a:latin typeface="Candara"/>
              <a:cs typeface="Candara"/>
            </a:endParaRPr>
          </a:p>
          <a:p>
            <a:pPr marL="354965" indent="-342265">
              <a:lnSpc>
                <a:spcPct val="100000"/>
              </a:lnSpc>
              <a:spcBef>
                <a:spcPts val="190"/>
              </a:spcBef>
              <a:buAutoNum type="arabicPeriod"/>
              <a:tabLst>
                <a:tab pos="354965" algn="l"/>
              </a:tabLst>
            </a:pPr>
            <a:r>
              <a:rPr sz="1600" b="1" spc="-10" dirty="0">
                <a:latin typeface="Candara"/>
                <a:cs typeface="Candara"/>
              </a:rPr>
              <a:t>Actividades</a:t>
            </a:r>
            <a:r>
              <a:rPr sz="1600" b="1" spc="-25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clave:</a:t>
            </a:r>
            <a:r>
              <a:rPr sz="1600" b="1" spc="-5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¿Cuáles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son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las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acciones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fundamentales?</a:t>
            </a:r>
            <a:endParaRPr sz="1600">
              <a:latin typeface="Candara"/>
              <a:cs typeface="Candara"/>
            </a:endParaRPr>
          </a:p>
          <a:p>
            <a:pPr marL="354965" indent="-342265">
              <a:lnSpc>
                <a:spcPct val="100000"/>
              </a:lnSpc>
              <a:spcBef>
                <a:spcPts val="204"/>
              </a:spcBef>
              <a:buAutoNum type="arabicPeriod"/>
              <a:tabLst>
                <a:tab pos="354965" algn="l"/>
              </a:tabLst>
            </a:pPr>
            <a:r>
              <a:rPr sz="1600" b="1" spc="-10" dirty="0">
                <a:latin typeface="Candara"/>
                <a:cs typeface="Candara"/>
              </a:rPr>
              <a:t>Socios</a:t>
            </a:r>
            <a:r>
              <a:rPr sz="1600" b="1" spc="-50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clave:</a:t>
            </a:r>
            <a:r>
              <a:rPr sz="1600" b="1" spc="-6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¿Qué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alianzas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estratégicas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necesitas?</a:t>
            </a:r>
            <a:endParaRPr sz="1600">
              <a:latin typeface="Candara"/>
              <a:cs typeface="Candara"/>
            </a:endParaRPr>
          </a:p>
          <a:p>
            <a:pPr marL="354965" indent="-342265">
              <a:lnSpc>
                <a:spcPct val="100000"/>
              </a:lnSpc>
              <a:spcBef>
                <a:spcPts val="204"/>
              </a:spcBef>
              <a:buAutoNum type="arabicPeriod"/>
              <a:tabLst>
                <a:tab pos="354965" algn="l"/>
              </a:tabLst>
            </a:pPr>
            <a:r>
              <a:rPr sz="1600" b="1" spc="-10" dirty="0">
                <a:latin typeface="Candara"/>
                <a:cs typeface="Candara"/>
              </a:rPr>
              <a:t>Estructura</a:t>
            </a:r>
            <a:r>
              <a:rPr sz="1600" b="1" spc="-45" dirty="0">
                <a:latin typeface="Candara"/>
                <a:cs typeface="Candara"/>
              </a:rPr>
              <a:t> </a:t>
            </a:r>
            <a:r>
              <a:rPr sz="1600" b="1" dirty="0">
                <a:latin typeface="Candara"/>
                <a:cs typeface="Candara"/>
              </a:rPr>
              <a:t>de</a:t>
            </a:r>
            <a:r>
              <a:rPr sz="1600" b="1" spc="-70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costes:</a:t>
            </a:r>
            <a:r>
              <a:rPr sz="1600" b="1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¿Cómo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gestionas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los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costos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7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tu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negocio?</a:t>
            </a:r>
            <a:endParaRPr sz="1600"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94DAA04-2ABA-71FA-1D24-0F22101545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252470"/>
              </p:ext>
            </p:extLst>
          </p:nvPr>
        </p:nvGraphicFramePr>
        <p:xfrm>
          <a:off x="457200" y="838200"/>
          <a:ext cx="11353800" cy="5212079"/>
        </p:xfrm>
        <a:graphic>
          <a:graphicData uri="http://schemas.openxmlformats.org/drawingml/2006/table">
            <a:tbl>
              <a:tblPr/>
              <a:tblGrid>
                <a:gridCol w="2270760">
                  <a:extLst>
                    <a:ext uri="{9D8B030D-6E8A-4147-A177-3AD203B41FA5}">
                      <a16:colId xmlns:a16="http://schemas.microsoft.com/office/drawing/2014/main" val="1902966248"/>
                    </a:ext>
                  </a:extLst>
                </a:gridCol>
                <a:gridCol w="2270760">
                  <a:extLst>
                    <a:ext uri="{9D8B030D-6E8A-4147-A177-3AD203B41FA5}">
                      <a16:colId xmlns:a16="http://schemas.microsoft.com/office/drawing/2014/main" val="1777827051"/>
                    </a:ext>
                  </a:extLst>
                </a:gridCol>
                <a:gridCol w="1135380">
                  <a:extLst>
                    <a:ext uri="{9D8B030D-6E8A-4147-A177-3AD203B41FA5}">
                      <a16:colId xmlns:a16="http://schemas.microsoft.com/office/drawing/2014/main" val="3601688952"/>
                    </a:ext>
                  </a:extLst>
                </a:gridCol>
                <a:gridCol w="1135380">
                  <a:extLst>
                    <a:ext uri="{9D8B030D-6E8A-4147-A177-3AD203B41FA5}">
                      <a16:colId xmlns:a16="http://schemas.microsoft.com/office/drawing/2014/main" val="3763303509"/>
                    </a:ext>
                  </a:extLst>
                </a:gridCol>
                <a:gridCol w="2270760">
                  <a:extLst>
                    <a:ext uri="{9D8B030D-6E8A-4147-A177-3AD203B41FA5}">
                      <a16:colId xmlns:a16="http://schemas.microsoft.com/office/drawing/2014/main" val="4201240472"/>
                    </a:ext>
                  </a:extLst>
                </a:gridCol>
                <a:gridCol w="2270760">
                  <a:extLst>
                    <a:ext uri="{9D8B030D-6E8A-4147-A177-3AD203B41FA5}">
                      <a16:colId xmlns:a16="http://schemas.microsoft.com/office/drawing/2014/main" val="3056126236"/>
                    </a:ext>
                  </a:extLst>
                </a:gridCol>
              </a:tblGrid>
              <a:tr h="478172"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s-ES" sz="2400" b="1" dirty="0">
                          <a:effectLst/>
                        </a:rPr>
                        <a:t>ANÁLISIS CANVAS </a:t>
                      </a:r>
                    </a:p>
                  </a:txBody>
                  <a:tcPr marL="22860" marR="22860" marT="15240" marB="15240" anchor="b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7A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942570"/>
                  </a:ext>
                </a:extLst>
              </a:tr>
              <a:tr h="669441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2000" b="1" dirty="0">
                          <a:solidFill>
                            <a:srgbClr val="980000"/>
                          </a:solidFill>
                          <a:effectLst/>
                        </a:rPr>
                        <a:t>Aliados Clave</a:t>
                      </a:r>
                    </a:p>
                  </a:txBody>
                  <a:tcPr marL="22860" marR="22860" marT="15240" marB="15240" anchor="ctr">
                    <a:lnL w="7620" cap="flat" cmpd="sng" algn="ctr">
                      <a:solidFill>
                        <a:srgbClr val="6AA8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FD6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2000" b="1" dirty="0">
                          <a:solidFill>
                            <a:srgbClr val="980000"/>
                          </a:solidFill>
                          <a:effectLst/>
                        </a:rPr>
                        <a:t>Actividades Clave</a:t>
                      </a:r>
                    </a:p>
                  </a:txBody>
                  <a:tcPr marL="22860" marR="22860" marT="15240" marB="1524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FD6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s-ES" sz="2000" b="1" dirty="0">
                          <a:solidFill>
                            <a:srgbClr val="980000"/>
                          </a:solidFill>
                          <a:effectLst/>
                        </a:rPr>
                        <a:t>Propuesta de Valor</a:t>
                      </a:r>
                    </a:p>
                  </a:txBody>
                  <a:tcPr marL="22860" marR="22860" marT="15240" marB="1524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FD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2000" b="1" dirty="0">
                          <a:solidFill>
                            <a:srgbClr val="980000"/>
                          </a:solidFill>
                          <a:effectLst/>
                        </a:rPr>
                        <a:t>Relación con el Cliente</a:t>
                      </a:r>
                    </a:p>
                  </a:txBody>
                  <a:tcPr marL="22860" marR="22860" marT="15240" marB="1524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FD6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2000" b="1" dirty="0">
                          <a:solidFill>
                            <a:srgbClr val="980000"/>
                          </a:solidFill>
                          <a:effectLst/>
                        </a:rPr>
                        <a:t>Segmentos de Clientes</a:t>
                      </a:r>
                    </a:p>
                  </a:txBody>
                  <a:tcPr marL="22860" marR="22860" marT="15240" marB="1524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6AA8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FD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987103"/>
                  </a:ext>
                </a:extLst>
              </a:tr>
              <a:tr h="1434517">
                <a:tc rowSpan="3">
                  <a:txBody>
                    <a:bodyPr/>
                    <a:lstStyle/>
                    <a:p>
                      <a:pPr algn="l" rtl="0" fontAlgn="b">
                        <a:buNone/>
                      </a:pPr>
                      <a:endParaRPr lang="es-ES" sz="12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6AA8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s-ES" sz="12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gridSpan="2">
                  <a:txBody>
                    <a:bodyPr/>
                    <a:lstStyle/>
                    <a:p>
                      <a:pPr algn="l" rtl="0" fontAlgn="b">
                        <a:buNone/>
                      </a:pPr>
                      <a:endParaRPr lang="es-ES" sz="12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es-ES" sz="12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l" rtl="0" fontAlgn="b">
                        <a:buNone/>
                      </a:pPr>
                      <a:endParaRPr lang="es-ES" sz="12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6AA8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3675063"/>
                  </a:ext>
                </a:extLst>
              </a:tr>
              <a:tr h="35066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2000" b="1" dirty="0">
                          <a:solidFill>
                            <a:srgbClr val="C00000"/>
                          </a:solidFill>
                          <a:effectLst/>
                        </a:rPr>
                        <a:t>Recursos Clave</a:t>
                      </a:r>
                    </a:p>
                  </a:txBody>
                  <a:tcPr marL="22860" marR="22860" marT="15240" marB="15240" anchor="ctr">
                    <a:lnR w="7620" cap="flat" cmpd="sng" algn="ctr">
                      <a:solidFill>
                        <a:srgbClr val="6AA8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FD67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7620" cap="flat" cmpd="sng" algn="ctr">
                      <a:solidFill>
                        <a:srgbClr val="6AA8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2000" b="1" dirty="0">
                          <a:solidFill>
                            <a:srgbClr val="C00000"/>
                          </a:solidFill>
                          <a:effectLst/>
                        </a:rPr>
                        <a:t>Canales</a:t>
                      </a:r>
                    </a:p>
                  </a:txBody>
                  <a:tcPr marL="22860" marR="22860" marT="15240" marB="15240" anchor="ctr">
                    <a:lnR w="7620" cap="flat" cmpd="sng" algn="ctr">
                      <a:solidFill>
                        <a:srgbClr val="6AA8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FD6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7620" cap="flat" cmpd="sng" algn="ctr">
                      <a:solidFill>
                        <a:srgbClr val="6AA8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8850715"/>
                  </a:ext>
                </a:extLst>
              </a:tr>
              <a:tr h="84477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es-ES" sz="12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6AA8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es-ES" sz="12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6AA8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952291"/>
                  </a:ext>
                </a:extLst>
              </a:tr>
              <a:tr h="350660"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s-ES" sz="2000" b="1" dirty="0">
                          <a:solidFill>
                            <a:srgbClr val="980000"/>
                          </a:solidFill>
                          <a:effectLst/>
                        </a:rPr>
                        <a:t>Estructura de Costes</a:t>
                      </a:r>
                    </a:p>
                  </a:txBody>
                  <a:tcPr marL="22860" marR="22860" marT="15240" marB="15240" anchor="ctr">
                    <a:lnL w="7620" cap="flat" cmpd="sng" algn="ctr">
                      <a:solidFill>
                        <a:srgbClr val="6AA8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FD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s-ES" sz="2000" b="1" dirty="0">
                          <a:solidFill>
                            <a:srgbClr val="980000"/>
                          </a:solidFill>
                          <a:effectLst/>
                        </a:rPr>
                        <a:t>Estructura de Ingresos</a:t>
                      </a:r>
                    </a:p>
                  </a:txBody>
                  <a:tcPr marL="22860" marR="22860" marT="15240" marB="1524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6AA8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FD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847926"/>
                  </a:ext>
                </a:extLst>
              </a:tr>
              <a:tr h="1083858">
                <a:tc gridSpan="3">
                  <a:txBody>
                    <a:bodyPr/>
                    <a:lstStyle/>
                    <a:p>
                      <a:pPr algn="l" rtl="0" fontAlgn="b"/>
                      <a:endParaRPr lang="es-ES" sz="12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6AA8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6AA8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b"/>
                      <a:endParaRPr lang="es-ES" sz="12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6AA8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6AA8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725987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E6215D16-9F6B-1AB5-FCA9-10B8ED67605D}"/>
              </a:ext>
            </a:extLst>
          </p:cNvPr>
          <p:cNvSpPr txBox="1"/>
          <p:nvPr/>
        </p:nvSpPr>
        <p:spPr>
          <a:xfrm>
            <a:off x="762000" y="62484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</a:rPr>
              <a:t>https://lienzomodelonegocio.ipyme.org/Home</a:t>
            </a:r>
            <a:endParaRPr lang="es-ES" b="1" dirty="0">
              <a:solidFill>
                <a:schemeClr val="tx2">
                  <a:lumMod val="75000"/>
                </a:schemeClr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280819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6858" y="2024837"/>
            <a:ext cx="357822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5" dirty="0"/>
              <a:t>Propuesta</a:t>
            </a:r>
            <a:r>
              <a:rPr spc="-225" dirty="0"/>
              <a:t> </a:t>
            </a:r>
            <a:r>
              <a:rPr spc="160" dirty="0"/>
              <a:t>de</a:t>
            </a:r>
            <a:r>
              <a:rPr spc="-215" dirty="0"/>
              <a:t> </a:t>
            </a:r>
            <a:r>
              <a:rPr spc="-10" dirty="0"/>
              <a:t>Valor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95146" y="626440"/>
            <a:ext cx="103759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latin typeface="Arial MT"/>
                <a:cs typeface="Arial MT"/>
              </a:rPr>
              <a:t>05</a:t>
            </a:r>
            <a:endParaRPr sz="72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4666" y="2753613"/>
            <a:ext cx="9421495" cy="2708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Candara"/>
                <a:cs typeface="Candara"/>
              </a:rPr>
              <a:t>La propuesta</a:t>
            </a:r>
            <a:r>
              <a:rPr sz="1600" spc="1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1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valor</a:t>
            </a:r>
            <a:r>
              <a:rPr sz="1600" spc="2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es</a:t>
            </a:r>
            <a:r>
              <a:rPr sz="1600" spc="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el</a:t>
            </a:r>
            <a:r>
              <a:rPr sz="1600" spc="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corazón</a:t>
            </a:r>
            <a:r>
              <a:rPr sz="1600" spc="1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del</a:t>
            </a:r>
            <a:r>
              <a:rPr sz="1600" spc="1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modelo</a:t>
            </a:r>
            <a:r>
              <a:rPr sz="1600" spc="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negocio.</a:t>
            </a:r>
            <a:r>
              <a:rPr sz="1600" spc="2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Representa</a:t>
            </a:r>
            <a:r>
              <a:rPr sz="1600" spc="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</a:t>
            </a:r>
            <a:r>
              <a:rPr sz="1600" spc="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razón por</a:t>
            </a:r>
            <a:r>
              <a:rPr sz="1600" spc="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</a:t>
            </a:r>
            <a:r>
              <a:rPr sz="1600" spc="1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cual</a:t>
            </a:r>
            <a:r>
              <a:rPr sz="1600" spc="1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los</a:t>
            </a:r>
            <a:r>
              <a:rPr sz="1600" spc="2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clientes</a:t>
            </a:r>
            <a:r>
              <a:rPr sz="1600" spc="2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eligen </a:t>
            </a:r>
            <a:r>
              <a:rPr sz="1600" dirty="0">
                <a:latin typeface="Candara"/>
                <a:cs typeface="Candara"/>
              </a:rPr>
              <a:t>una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empresa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en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lugar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otra.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Se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trata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del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conjunto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productos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y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servicios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que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crean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valor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para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un</a:t>
            </a:r>
            <a:r>
              <a:rPr sz="1600" spc="-4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segmento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6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clientes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específico.</a:t>
            </a:r>
            <a:endParaRPr sz="1600">
              <a:latin typeface="Candara"/>
              <a:cs typeface="Candara"/>
            </a:endParaRPr>
          </a:p>
          <a:p>
            <a:pPr marL="354965" indent="-342265">
              <a:lnSpc>
                <a:spcPct val="100000"/>
              </a:lnSpc>
              <a:spcBef>
                <a:spcPts val="1925"/>
              </a:spcBef>
              <a:buAutoNum type="arabicPeriod"/>
              <a:tabLst>
                <a:tab pos="354965" algn="l"/>
              </a:tabLst>
            </a:pPr>
            <a:r>
              <a:rPr sz="1600" b="1" spc="-10" dirty="0">
                <a:latin typeface="Candara"/>
                <a:cs typeface="Candara"/>
              </a:rPr>
              <a:t>Aspectos</a:t>
            </a:r>
            <a:r>
              <a:rPr sz="1600" b="1" spc="-40" dirty="0">
                <a:latin typeface="Candara"/>
                <a:cs typeface="Candara"/>
              </a:rPr>
              <a:t> </a:t>
            </a:r>
            <a:r>
              <a:rPr sz="1600" b="1" spc="-10" dirty="0">
                <a:latin typeface="Candara"/>
                <a:cs typeface="Candara"/>
              </a:rPr>
              <a:t>clave:</a:t>
            </a:r>
            <a:endParaRPr sz="1600">
              <a:latin typeface="Candara"/>
              <a:cs typeface="Candara"/>
            </a:endParaRPr>
          </a:p>
          <a:p>
            <a:pPr marL="756285" lvl="1" indent="-228600">
              <a:lnSpc>
                <a:spcPct val="100000"/>
              </a:lnSpc>
              <a:spcBef>
                <a:spcPts val="1914"/>
              </a:spcBef>
              <a:buChar char="•"/>
              <a:tabLst>
                <a:tab pos="756285" algn="l"/>
              </a:tabLst>
            </a:pPr>
            <a:r>
              <a:rPr sz="1600" dirty="0">
                <a:latin typeface="Candara"/>
                <a:cs typeface="Candara"/>
              </a:rPr>
              <a:t>¿Qué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problemas</a:t>
            </a:r>
            <a:r>
              <a:rPr sz="1600" spc="-3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del</a:t>
            </a:r>
            <a:r>
              <a:rPr sz="1600" spc="-7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cliente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soluciona</a:t>
            </a:r>
            <a:r>
              <a:rPr sz="1600" spc="-3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tu</a:t>
            </a:r>
            <a:r>
              <a:rPr sz="1600" spc="-75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negocio?</a:t>
            </a:r>
            <a:endParaRPr sz="1600">
              <a:latin typeface="Candara"/>
              <a:cs typeface="Candara"/>
            </a:endParaRPr>
          </a:p>
          <a:p>
            <a:pPr marL="756285" lvl="1" indent="-228600">
              <a:lnSpc>
                <a:spcPct val="100000"/>
              </a:lnSpc>
              <a:spcBef>
                <a:spcPts val="1925"/>
              </a:spcBef>
              <a:buChar char="•"/>
              <a:tabLst>
                <a:tab pos="756285" algn="l"/>
              </a:tabLst>
            </a:pPr>
            <a:r>
              <a:rPr sz="1600" dirty="0">
                <a:latin typeface="Candara"/>
                <a:cs typeface="Candara"/>
              </a:rPr>
              <a:t>¿Qué</a:t>
            </a:r>
            <a:r>
              <a:rPr sz="1600" spc="-7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necesidades</a:t>
            </a:r>
            <a:r>
              <a:rPr sz="1600" spc="-5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satisface?</a:t>
            </a:r>
            <a:endParaRPr sz="1600">
              <a:latin typeface="Candara"/>
              <a:cs typeface="Candara"/>
            </a:endParaRPr>
          </a:p>
          <a:p>
            <a:pPr marL="756285" lvl="1" indent="-228600">
              <a:lnSpc>
                <a:spcPct val="100000"/>
              </a:lnSpc>
              <a:spcBef>
                <a:spcPts val="1920"/>
              </a:spcBef>
              <a:buChar char="•"/>
              <a:tabLst>
                <a:tab pos="756285" algn="l"/>
              </a:tabLst>
            </a:pPr>
            <a:r>
              <a:rPr sz="1600" dirty="0">
                <a:latin typeface="Candara"/>
                <a:cs typeface="Candara"/>
              </a:rPr>
              <a:t>¿Qué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diferencia</a:t>
            </a:r>
            <a:r>
              <a:rPr sz="1600" spc="-2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tu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oferta</a:t>
            </a:r>
            <a:r>
              <a:rPr sz="1600" spc="-40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de</a:t>
            </a:r>
            <a:r>
              <a:rPr sz="1600" spc="-55" dirty="0">
                <a:latin typeface="Candara"/>
                <a:cs typeface="Candara"/>
              </a:rPr>
              <a:t> </a:t>
            </a:r>
            <a:r>
              <a:rPr sz="1600" dirty="0">
                <a:latin typeface="Candara"/>
                <a:cs typeface="Candara"/>
              </a:rPr>
              <a:t>la</a:t>
            </a:r>
            <a:r>
              <a:rPr sz="1600" spc="-60" dirty="0">
                <a:latin typeface="Candara"/>
                <a:cs typeface="Candara"/>
              </a:rPr>
              <a:t> </a:t>
            </a:r>
            <a:r>
              <a:rPr sz="1600" spc="-10" dirty="0">
                <a:latin typeface="Candara"/>
                <a:cs typeface="Candara"/>
              </a:rPr>
              <a:t>competencia?</a:t>
            </a:r>
            <a:endParaRPr sz="1600"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1438</Words>
  <Application>Microsoft Office PowerPoint</Application>
  <PresentationFormat>Widescreen</PresentationFormat>
  <Paragraphs>167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Business Model</vt:lpstr>
      <vt:lpstr>PowerPoint Presentation</vt:lpstr>
      <vt:lpstr>Objetivos</vt:lpstr>
      <vt:lpstr>PowerPoint Presentation</vt:lpstr>
      <vt:lpstr>¿Qué es el Business Model Canvas?</vt:lpstr>
      <vt:lpstr>03</vt:lpstr>
      <vt:lpstr>Los 9 Bloques del Business Model Canvas El BMC se compone de 9 bloques fundamentales que estructuran un modelo de negocio:</vt:lpstr>
      <vt:lpstr>PowerPoint Presentation</vt:lpstr>
      <vt:lpstr>Propuesta de Valor</vt:lpstr>
      <vt:lpstr>05</vt:lpstr>
      <vt:lpstr>Segmentos de Clientes</vt:lpstr>
      <vt:lpstr>07</vt:lpstr>
      <vt:lpstr>08</vt:lpstr>
      <vt:lpstr>Fuentes de Ingreso</vt:lpstr>
      <vt:lpstr>10</vt:lpstr>
      <vt:lpstr>Actividades Clave</vt:lpstr>
      <vt:lpstr>Socios Clave</vt:lpstr>
      <vt:lpstr>13</vt:lpstr>
      <vt:lpstr>Integración del Business Model Canvas</vt:lpstr>
      <vt:lpstr>Evaluación y Seguimiento del BMC</vt:lpstr>
      <vt:lpstr>16</vt:lpstr>
      <vt:lpstr>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Javier Medina</dc:creator>
  <cp:lastModifiedBy>Luis Fernández</cp:lastModifiedBy>
  <cp:revision>4</cp:revision>
  <dcterms:created xsi:type="dcterms:W3CDTF">2025-04-21T16:22:56Z</dcterms:created>
  <dcterms:modified xsi:type="dcterms:W3CDTF">2025-06-18T10:54:38Z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2025-03-27T00:00:00Z</vt:filetime>
  </property>
  <property fmtid="{D5CDD505-2E9C-101B-9397-08002B2CF9AE}" pid="3" name="Creator">
    <vt:lpwstr>Microsoft® PowerPoint® LTSC</vt:lpwstr>
  </property>
  <property fmtid="{D5CDD505-2E9C-101B-9397-08002B2CF9AE}" pid="4" name="LastSaved">
    <vt:filetime>2025-04-21T00:00:00Z</vt:filetime>
  </property>
  <property fmtid="{D5CDD505-2E9C-101B-9397-08002B2CF9AE}" pid="5" name="Producer">
    <vt:lpwstr>Microsoft® PowerPoint® LTSC</vt:lpwstr>
  </property>
</Properties>
</file>